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3.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8" r:id="rId2"/>
    <p:sldId id="259" r:id="rId3"/>
    <p:sldId id="260" r:id="rId4"/>
    <p:sldId id="261" r:id="rId5"/>
    <p:sldId id="262" r:id="rId6"/>
    <p:sldId id="263" r:id="rId7"/>
    <p:sldId id="284" r:id="rId8"/>
    <p:sldId id="264" r:id="rId9"/>
    <p:sldId id="265" r:id="rId10"/>
    <p:sldId id="282" r:id="rId11"/>
    <p:sldId id="266" r:id="rId12"/>
    <p:sldId id="283" r:id="rId13"/>
    <p:sldId id="285" r:id="rId14"/>
    <p:sldId id="267" r:id="rId15"/>
    <p:sldId id="281" r:id="rId16"/>
    <p:sldId id="269" r:id="rId17"/>
    <p:sldId id="286" r:id="rId18"/>
    <p:sldId id="270" r:id="rId19"/>
    <p:sldId id="271" r:id="rId20"/>
    <p:sldId id="272" r:id="rId21"/>
    <p:sldId id="273" r:id="rId22"/>
    <p:sldId id="274" r:id="rId23"/>
    <p:sldId id="275" r:id="rId24"/>
    <p:sldId id="287" r:id="rId25"/>
    <p:sldId id="276" r:id="rId26"/>
    <p:sldId id="277" r:id="rId27"/>
    <p:sldId id="278" r:id="rId28"/>
    <p:sldId id="279" r:id="rId29"/>
    <p:sldId id="28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37" autoAdjust="0"/>
    <p:restoredTop sz="86385" autoAdjust="0"/>
  </p:normalViewPr>
  <p:slideViewPr>
    <p:cSldViewPr snapToGrid="0" snapToObjects="1">
      <p:cViewPr varScale="1">
        <p:scale>
          <a:sx n="80" d="100"/>
          <a:sy n="80" d="100"/>
        </p:scale>
        <p:origin x="1320" y="4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4/18/25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a:t>
            </a:fld>
            <a:endParaRPr lang="en-US"/>
          </a:p>
        </p:txBody>
      </p:sp>
    </p:spTree>
    <p:extLst>
      <p:ext uri="{BB962C8B-B14F-4D97-AF65-F5344CB8AC3E}">
        <p14:creationId xmlns:p14="http://schemas.microsoft.com/office/powerpoint/2010/main" val="340938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a:t>
            </a:fld>
            <a:endParaRPr lang="en-US"/>
          </a:p>
        </p:txBody>
      </p:sp>
    </p:spTree>
    <p:extLst>
      <p:ext uri="{BB962C8B-B14F-4D97-AF65-F5344CB8AC3E}">
        <p14:creationId xmlns:p14="http://schemas.microsoft.com/office/powerpoint/2010/main" val="113900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4</a:t>
            </a:fld>
            <a:endParaRPr lang="en-US"/>
          </a:p>
        </p:txBody>
      </p:sp>
    </p:spTree>
    <p:extLst>
      <p:ext uri="{BB962C8B-B14F-4D97-AF65-F5344CB8AC3E}">
        <p14:creationId xmlns:p14="http://schemas.microsoft.com/office/powerpoint/2010/main" val="2280234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3201536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a:p>
        </p:txBody>
      </p:sp>
    </p:spTree>
    <p:extLst>
      <p:ext uri="{BB962C8B-B14F-4D97-AF65-F5344CB8AC3E}">
        <p14:creationId xmlns:p14="http://schemas.microsoft.com/office/powerpoint/2010/main" val="2373866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8</a:t>
            </a:fld>
            <a:endParaRPr lang="en-US"/>
          </a:p>
        </p:txBody>
      </p:sp>
    </p:spTree>
    <p:extLst>
      <p:ext uri="{BB962C8B-B14F-4D97-AF65-F5344CB8AC3E}">
        <p14:creationId xmlns:p14="http://schemas.microsoft.com/office/powerpoint/2010/main" val="2426159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a:p>
        </p:txBody>
      </p:sp>
    </p:spTree>
    <p:extLst>
      <p:ext uri="{BB962C8B-B14F-4D97-AF65-F5344CB8AC3E}">
        <p14:creationId xmlns:p14="http://schemas.microsoft.com/office/powerpoint/2010/main" val="3811310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11</a:t>
            </a:fld>
            <a:endParaRPr lang="en-US"/>
          </a:p>
        </p:txBody>
      </p:sp>
    </p:spTree>
    <p:extLst>
      <p:ext uri="{BB962C8B-B14F-4D97-AF65-F5344CB8AC3E}">
        <p14:creationId xmlns:p14="http://schemas.microsoft.com/office/powerpoint/2010/main" val="729501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bickerstaff</a:t>
            </a:r>
            <a:r>
              <a:rPr lang="en-US" dirty="0"/>
              <a:t> - </a:t>
            </a:r>
            <a:r>
              <a:rPr lang="en-US" b="0" i="0" dirty="0">
                <a:solidFill>
                  <a:srgbClr val="212529"/>
                </a:solidFill>
                <a:effectLst/>
                <a:latin typeface="Lato" panose="020F0502020204030204" pitchFamily="34" charset="0"/>
              </a:rPr>
              <a:t>ataxia, encephalopathy, and ophthalmoplegia</a:t>
            </a:r>
          </a:p>
          <a:p>
            <a:r>
              <a:rPr lang="en-US" b="0" i="0" dirty="0">
                <a:solidFill>
                  <a:srgbClr val="212529"/>
                </a:solidFill>
                <a:effectLst/>
                <a:latin typeface="Lato" panose="020F0502020204030204" pitchFamily="34" charset="0"/>
              </a:rPr>
              <a:t>NMJ - would not involve pupils</a:t>
            </a:r>
          </a:p>
          <a:p>
            <a:r>
              <a:rPr lang="en-US" b="0" i="0" dirty="0">
                <a:solidFill>
                  <a:srgbClr val="212529"/>
                </a:solidFill>
                <a:effectLst/>
                <a:latin typeface="Lato" panose="020F0502020204030204" pitchFamily="34" charset="0"/>
              </a:rPr>
              <a:t>organophosphate, heavy metal, tetrodotoxin - no clear history of exposure</a:t>
            </a:r>
          </a:p>
          <a:p>
            <a:r>
              <a:rPr lang="en-US" b="0" i="0" dirty="0">
                <a:solidFill>
                  <a:srgbClr val="212529"/>
                </a:solidFill>
                <a:effectLst/>
                <a:latin typeface="Lato" panose="020F0502020204030204" pitchFamily="34" charset="0"/>
              </a:rPr>
              <a:t>Poliomyelitis</a:t>
            </a:r>
          </a:p>
          <a:p>
            <a:r>
              <a:rPr lang="en-US" b="0" i="0" dirty="0">
                <a:solidFill>
                  <a:srgbClr val="212529"/>
                </a:solidFill>
                <a:effectLst/>
                <a:latin typeface="Lato" panose="020F0502020204030204" pitchFamily="34" charset="0"/>
              </a:rPr>
              <a:t>West </a:t>
            </a:r>
            <a:r>
              <a:rPr lang="en-US" b="0" i="0" dirty="0" err="1">
                <a:solidFill>
                  <a:srgbClr val="212529"/>
                </a:solidFill>
                <a:effectLst/>
                <a:latin typeface="Lato" panose="020F0502020204030204" pitchFamily="34" charset="0"/>
              </a:rPr>
              <a:t>nile</a:t>
            </a:r>
            <a:r>
              <a:rPr lang="en-US" b="0" i="0" dirty="0">
                <a:solidFill>
                  <a:srgbClr val="212529"/>
                </a:solidFill>
                <a:effectLst/>
                <a:latin typeface="Lato" panose="020F0502020204030204" pitchFamily="34" charset="0"/>
              </a:rPr>
              <a:t> virus</a:t>
            </a:r>
          </a:p>
          <a:p>
            <a:r>
              <a:rPr lang="en-US" b="0" i="0" dirty="0" err="1">
                <a:solidFill>
                  <a:srgbClr val="212529"/>
                </a:solidFill>
                <a:effectLst/>
                <a:latin typeface="Lato" panose="020F0502020204030204" pitchFamily="34" charset="0"/>
              </a:rPr>
              <a:t>Wernickes</a:t>
            </a:r>
            <a:r>
              <a:rPr lang="en-US" b="0" i="0" dirty="0">
                <a:solidFill>
                  <a:srgbClr val="212529"/>
                </a:solidFill>
                <a:effectLst/>
                <a:latin typeface="Lato" panose="020F0502020204030204" pitchFamily="34" charset="0"/>
              </a:rPr>
              <a:t> - no clear risk factors, pupillary involvement would be atypical</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2089606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15</a:t>
            </a:fld>
            <a:endParaRPr lang="en-US"/>
          </a:p>
        </p:txBody>
      </p:sp>
    </p:spTree>
    <p:extLst>
      <p:ext uri="{BB962C8B-B14F-4D97-AF65-F5344CB8AC3E}">
        <p14:creationId xmlns:p14="http://schemas.microsoft.com/office/powerpoint/2010/main" val="704517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2749622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18</a:t>
            </a:fld>
            <a:endParaRPr lang="en-US"/>
          </a:p>
        </p:txBody>
      </p:sp>
    </p:spTree>
    <p:extLst>
      <p:ext uri="{BB962C8B-B14F-4D97-AF65-F5344CB8AC3E}">
        <p14:creationId xmlns:p14="http://schemas.microsoft.com/office/powerpoint/2010/main" val="419442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19</a:t>
            </a:fld>
            <a:endParaRPr lang="en-US"/>
          </a:p>
        </p:txBody>
      </p:sp>
    </p:spTree>
    <p:extLst>
      <p:ext uri="{BB962C8B-B14F-4D97-AF65-F5344CB8AC3E}">
        <p14:creationId xmlns:p14="http://schemas.microsoft.com/office/powerpoint/2010/main" val="967902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20</a:t>
            </a:fld>
            <a:endParaRPr lang="en-US"/>
          </a:p>
        </p:txBody>
      </p:sp>
    </p:spTree>
    <p:extLst>
      <p:ext uri="{BB962C8B-B14F-4D97-AF65-F5344CB8AC3E}">
        <p14:creationId xmlns:p14="http://schemas.microsoft.com/office/powerpoint/2010/main" val="1682140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21</a:t>
            </a:fld>
            <a:endParaRPr lang="en-US"/>
          </a:p>
        </p:txBody>
      </p:sp>
    </p:spTree>
    <p:extLst>
      <p:ext uri="{BB962C8B-B14F-4D97-AF65-F5344CB8AC3E}">
        <p14:creationId xmlns:p14="http://schemas.microsoft.com/office/powerpoint/2010/main" val="70328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22</a:t>
            </a:fld>
            <a:endParaRPr lang="en-US"/>
          </a:p>
        </p:txBody>
      </p:sp>
    </p:spTree>
    <p:extLst>
      <p:ext uri="{BB962C8B-B14F-4D97-AF65-F5344CB8AC3E}">
        <p14:creationId xmlns:p14="http://schemas.microsoft.com/office/powerpoint/2010/main" val="934975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23</a:t>
            </a:fld>
            <a:endParaRPr lang="en-US"/>
          </a:p>
        </p:txBody>
      </p:sp>
    </p:spTree>
    <p:extLst>
      <p:ext uri="{BB962C8B-B14F-4D97-AF65-F5344CB8AC3E}">
        <p14:creationId xmlns:p14="http://schemas.microsoft.com/office/powerpoint/2010/main" val="1624105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71A7-AE4F-94FF-B820-0634A748E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F6CB-B002-BA9E-EA84-1E45F60E1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0F30A-56DC-93CD-EFFE-A542D87A386C}"/>
              </a:ext>
            </a:extLst>
          </p:cNvPr>
          <p:cNvSpPr>
            <a:spLocks noGrp="1"/>
          </p:cNvSpPr>
          <p:nvPr>
            <p:ph type="body" idx="1"/>
          </p:nvPr>
        </p:nvSpPr>
        <p:spPr/>
        <p:txBody>
          <a:bodyPr/>
          <a:lstStyle/>
          <a:p>
            <a:r>
              <a:rPr lang="en-US" dirty="0"/>
              <a:t>while we were unable to determine the type of botulinum toxin that the patient received, and there was no clear </a:t>
            </a:r>
            <a:r>
              <a:rPr lang="en-US" dirty="0" err="1"/>
              <a:t>foodborn</a:t>
            </a:r>
            <a:r>
              <a:rPr lang="en-US" dirty="0"/>
              <a:t> source in her case, we felt it was unlikely that her cosmetic injections were related to her presentation, given her injections were 6 weeks prior to her onset of symptoms unlike the patients in these case series, and she tested positive for botulinum toxin B, while cosmetic injections most commonly involve the use of </a:t>
            </a:r>
            <a:r>
              <a:rPr lang="en-US" dirty="0" err="1"/>
              <a:t>onabotulinum</a:t>
            </a:r>
            <a:r>
              <a:rPr lang="en-US" dirty="0"/>
              <a:t> toxin a</a:t>
            </a:r>
          </a:p>
        </p:txBody>
      </p:sp>
      <p:sp>
        <p:nvSpPr>
          <p:cNvPr id="4" name="Slide Number Placeholder 3">
            <a:extLst>
              <a:ext uri="{FF2B5EF4-FFF2-40B4-BE49-F238E27FC236}">
                <a16:creationId xmlns:a16="http://schemas.microsoft.com/office/drawing/2014/main" id="{8A8EDB73-74A4-9AB8-6111-2C45AC71A3B5}"/>
              </a:ext>
            </a:extLst>
          </p:cNvPr>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2906583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25</a:t>
            </a:fld>
            <a:endParaRPr lang="en-US"/>
          </a:p>
        </p:txBody>
      </p:sp>
    </p:spTree>
    <p:extLst>
      <p:ext uri="{BB962C8B-B14F-4D97-AF65-F5344CB8AC3E}">
        <p14:creationId xmlns:p14="http://schemas.microsoft.com/office/powerpoint/2010/main" val="3491895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1119944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27</a:t>
            </a:fld>
            <a:endParaRPr lang="en-US"/>
          </a:p>
        </p:txBody>
      </p:sp>
    </p:spTree>
    <p:extLst>
      <p:ext uri="{BB962C8B-B14F-4D97-AF65-F5344CB8AC3E}">
        <p14:creationId xmlns:p14="http://schemas.microsoft.com/office/powerpoint/2010/main" val="4072899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28</a:t>
            </a:fld>
            <a:endParaRPr lang="en-US"/>
          </a:p>
        </p:txBody>
      </p:sp>
    </p:spTree>
    <p:extLst>
      <p:ext uri="{BB962C8B-B14F-4D97-AF65-F5344CB8AC3E}">
        <p14:creationId xmlns:p14="http://schemas.microsoft.com/office/powerpoint/2010/main" val="26567491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29</a:t>
            </a:fld>
            <a:endParaRPr lang="en-US"/>
          </a:p>
        </p:txBody>
      </p:sp>
    </p:spTree>
    <p:extLst>
      <p:ext uri="{BB962C8B-B14F-4D97-AF65-F5344CB8AC3E}">
        <p14:creationId xmlns:p14="http://schemas.microsoft.com/office/powerpoint/2010/main" val="480564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4/18/25</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231233"/>
            <a:ext cx="11593902" cy="1752599"/>
          </a:xfrm>
        </p:spPr>
        <p:txBody>
          <a:bodyPr>
            <a:normAutofit/>
          </a:bodyPr>
          <a:lstStyle/>
          <a:p>
            <a:pPr algn="ctr"/>
            <a:r>
              <a:rPr lang="en-US" sz="6000" b="1" dirty="0">
                <a:latin typeface="Arial" panose="020B0604020202020204" pitchFamily="34" charset="0"/>
                <a:cs typeface="Arial" panose="020B0604020202020204" pitchFamily="34" charset="0"/>
              </a:rPr>
              <a:t>Progressive cranial neuropathies</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524000" y="3118586"/>
            <a:ext cx="9144000" cy="2483084"/>
          </a:xfrm>
        </p:spPr>
        <p:txBody>
          <a:bodyPr>
            <a:normAutofit fontScale="92500" lnSpcReduction="20000"/>
          </a:bodyPr>
          <a:lstStyle/>
          <a:p>
            <a:pPr marL="0" indent="0" algn="ctr">
              <a:buNone/>
            </a:pPr>
            <a:r>
              <a:rPr lang="en-US" b="1" dirty="0">
                <a:latin typeface="Arial" panose="020B0604020202020204" pitchFamily="34" charset="0"/>
                <a:cs typeface="Arial" panose="020B0604020202020204" pitchFamily="34" charset="0"/>
              </a:rPr>
              <a:t>Alexander S Fein, MD</a:t>
            </a:r>
          </a:p>
          <a:p>
            <a:pPr marL="0" indent="0" algn="ctr">
              <a:buNone/>
            </a:pPr>
            <a:r>
              <a:rPr lang="en-US" b="1" dirty="0">
                <a:latin typeface="Arial" panose="020B0604020202020204" pitchFamily="34" charset="0"/>
                <a:cs typeface="Arial" panose="020B0604020202020204" pitchFamily="34" charset="0"/>
              </a:rPr>
              <a:t>Scott N Grossman, MD</a:t>
            </a:r>
          </a:p>
          <a:p>
            <a:pPr marL="0" indent="0" algn="ctr">
              <a:buNone/>
            </a:pPr>
            <a:r>
              <a:rPr lang="en-US" b="1" dirty="0" err="1">
                <a:latin typeface="Arial" panose="020B0604020202020204" pitchFamily="34" charset="0"/>
                <a:cs typeface="Arial" panose="020B0604020202020204" pitchFamily="34" charset="0"/>
              </a:rPr>
              <a:t>Cinthi</a:t>
            </a:r>
            <a:r>
              <a:rPr lang="en-US" b="1" dirty="0">
                <a:latin typeface="Arial" panose="020B0604020202020204" pitchFamily="34" charset="0"/>
                <a:cs typeface="Arial" panose="020B0604020202020204" pitchFamily="34" charset="0"/>
              </a:rPr>
              <a:t> Pillai, MD</a:t>
            </a:r>
          </a:p>
          <a:p>
            <a:pPr marL="0" indent="0" algn="ctr">
              <a:buNone/>
            </a:pPr>
            <a:r>
              <a:rPr lang="en-US" b="1" dirty="0" err="1">
                <a:latin typeface="Arial" panose="020B0604020202020204" pitchFamily="34" charset="0"/>
                <a:cs typeface="Arial" panose="020B0604020202020204" pitchFamily="34" charset="0"/>
              </a:rPr>
              <a:t>Doria</a:t>
            </a:r>
            <a:r>
              <a:rPr lang="en-US" b="1" dirty="0">
                <a:latin typeface="Arial" panose="020B0604020202020204" pitchFamily="34" charset="0"/>
                <a:cs typeface="Arial" panose="020B0604020202020204" pitchFamily="34" charset="0"/>
              </a:rPr>
              <a:t> M Gold, MD</a:t>
            </a:r>
          </a:p>
          <a:p>
            <a:pPr marL="0" indent="0" algn="ctr">
              <a:buNone/>
            </a:pPr>
            <a:r>
              <a:rPr lang="en-US" b="1" dirty="0">
                <a:latin typeface="Arial" panose="020B0604020202020204" pitchFamily="34" charset="0"/>
                <a:cs typeface="Arial" panose="020B0604020202020204" pitchFamily="34" charset="0"/>
              </a:rPr>
              <a:t>Department of Neurology</a:t>
            </a:r>
          </a:p>
          <a:p>
            <a:pPr marL="0" indent="0" algn="ctr">
              <a:buNone/>
            </a:pPr>
            <a:r>
              <a:rPr lang="en-US" b="1" dirty="0">
                <a:latin typeface="Arial" panose="020B0604020202020204" pitchFamily="34" charset="0"/>
                <a:cs typeface="Arial" panose="020B0604020202020204" pitchFamily="34" charset="0"/>
              </a:rPr>
              <a:t>New York University Grossman School of Medicine</a:t>
            </a: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11" name="Audio 10">
            <a:extLst>
              <a:ext uri="{FF2B5EF4-FFF2-40B4-BE49-F238E27FC236}">
                <a16:creationId xmlns:a16="http://schemas.microsoft.com/office/drawing/2014/main" id="{296460C9-6EE5-54E6-4A56-676CC05DDCC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mc:Choice xmlns:p14="http://schemas.microsoft.com/office/powerpoint/2010/main" Requires="p14">
      <p:transition spd="slow" p14:dur="2000" advTm="9165"/>
    </mc:Choice>
    <mc:Fallback>
      <p:transition spd="slow" advTm="9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8D72-9385-0916-D9C2-0CF0A4182711}"/>
              </a:ext>
            </a:extLst>
          </p:cNvPr>
          <p:cNvSpPr>
            <a:spLocks noGrp="1"/>
          </p:cNvSpPr>
          <p:nvPr>
            <p:ph type="title"/>
          </p:nvPr>
        </p:nvSpPr>
        <p:spPr/>
        <p:txBody>
          <a:bodyPr>
            <a:normAutofit fontScale="90000"/>
          </a:bodyPr>
          <a:lstStyle/>
          <a:p>
            <a:r>
              <a:rPr lang="en-US" sz="4000" b="0" baseline="0" dirty="0">
                <a:cs typeface="Arial" panose="020B0604020202020204" pitchFamily="34" charset="0"/>
              </a:rPr>
              <a:t>30-year-old woman with one day of photophobia and blurred vision maximal at near</a:t>
            </a:r>
            <a:r>
              <a:rPr lang="en-US" sz="40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315004C0-8144-FF68-0320-078A95C7557F}"/>
              </a:ext>
            </a:extLst>
          </p:cNvPr>
          <p:cNvSpPr>
            <a:spLocks noGrp="1"/>
          </p:cNvSpPr>
          <p:nvPr>
            <p:ph idx="1"/>
          </p:nvPr>
        </p:nvSpPr>
        <p:spPr/>
        <p:txBody>
          <a:bodyPr vert="horz" lIns="91440" tIns="45720" rIns="91440" bIns="45720" rtlCol="0" anchor="t">
            <a:normAutofit/>
          </a:bodyPr>
          <a:lstStyle/>
          <a:p>
            <a:pPr marL="151765" lvl="0" indent="-151765" rtl="0">
              <a:buFont typeface=""/>
              <a:buChar char="•"/>
            </a:pPr>
            <a:r>
              <a:rPr lang="en-US" sz="2400" baseline="0" dirty="0">
                <a:ea typeface="Arial"/>
                <a:cs typeface="Arial" panose="020B0604020202020204" pitchFamily="34" charset="0"/>
              </a:rPr>
              <a:t>Vision disturbance was accompanied by 2-3 days of nausea/vomiting, dysphagia, hoarseness</a:t>
            </a:r>
            <a:r>
              <a:rPr lang="en-US" sz="2400" dirty="0">
                <a:ea typeface="Arial"/>
                <a:cs typeface="Arial" panose="020B0604020202020204" pitchFamily="34" charset="0"/>
              </a:rPr>
              <a:t>​</a:t>
            </a:r>
          </a:p>
          <a:p>
            <a:pPr marL="0" indent="0">
              <a:buNone/>
            </a:pPr>
            <a:endParaRPr lang="en-US" sz="2400" dirty="0">
              <a:ea typeface="Arial"/>
              <a:cs typeface="Arial" panose="020B0604020202020204" pitchFamily="34" charset="0"/>
            </a:endParaRPr>
          </a:p>
          <a:p>
            <a:pPr marL="151765" lvl="0" indent="-151765" rtl="0">
              <a:buFont typeface=""/>
              <a:buChar char="•"/>
            </a:pPr>
            <a:r>
              <a:rPr lang="en-US" sz="2400" baseline="0" dirty="0">
                <a:ea typeface="Arial"/>
                <a:cs typeface="Arial" panose="020B0604020202020204" pitchFamily="34" charset="0"/>
              </a:rPr>
              <a:t>Presented to the Emergency Department (ED)</a:t>
            </a:r>
            <a:r>
              <a:rPr lang="en-US" sz="2400" dirty="0">
                <a:ea typeface="Arial"/>
                <a:cs typeface="Arial" panose="020B0604020202020204" pitchFamily="34" charset="0"/>
              </a:rPr>
              <a:t>​</a:t>
            </a:r>
          </a:p>
          <a:p>
            <a:pPr rtl="0"/>
            <a:endParaRPr lang="en-US" sz="2400" dirty="0">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9EBE638F-5AF0-4D6B-DEEE-4B61E20A3FB0}"/>
              </a:ext>
            </a:extLst>
          </p:cNvPr>
          <p:cNvSpPr>
            <a:spLocks noGrp="1"/>
          </p:cNvSpPr>
          <p:nvPr>
            <p:ph type="sldNum" sz="quarter" idx="12"/>
          </p:nvPr>
        </p:nvSpPr>
        <p:spPr/>
        <p:txBody>
          <a:bodyPr/>
          <a:lstStyle/>
          <a:p>
            <a:fld id="{0D844FE0-7BE3-9743-8A6A-C8DD48AE7D68}" type="slidenum">
              <a:rPr lang="en-US" dirty="0" smtClean="0"/>
              <a:t>2</a:t>
            </a:fld>
            <a:endParaRPr lang="en-US" dirty="0"/>
          </a:p>
        </p:txBody>
      </p:sp>
      <p:pic>
        <p:nvPicPr>
          <p:cNvPr id="7" name="Audio 6">
            <a:extLst>
              <a:ext uri="{FF2B5EF4-FFF2-40B4-BE49-F238E27FC236}">
                <a16:creationId xmlns:a16="http://schemas.microsoft.com/office/drawing/2014/main" id="{798A52C1-CFF9-4168-1E4B-C223F4ED60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69140777"/>
      </p:ext>
    </p:extLst>
  </p:cSld>
  <p:clrMapOvr>
    <a:masterClrMapping/>
  </p:clrMapOvr>
  <mc:AlternateContent xmlns:mc="http://schemas.openxmlformats.org/markup-compatibility/2006">
    <mc:Choice xmlns:p14="http://schemas.microsoft.com/office/powerpoint/2010/main" Requires="p14">
      <p:transition spd="slow" p14:dur="2000" advTm="25515"/>
    </mc:Choice>
    <mc:Fallback>
      <p:transition spd="slow" advTm="25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69F41-2BB8-1C55-72C4-F15B52BAB262}"/>
              </a:ext>
            </a:extLst>
          </p:cNvPr>
          <p:cNvSpPr>
            <a:spLocks noGrp="1"/>
          </p:cNvSpPr>
          <p:nvPr>
            <p:ph type="title"/>
          </p:nvPr>
        </p:nvSpPr>
        <p:spPr/>
        <p:txBody>
          <a:bodyPr>
            <a:normAutofit fontScale="90000"/>
          </a:bodyPr>
          <a:lstStyle/>
          <a:p>
            <a:r>
              <a:rPr lang="en-US" sz="4000" b="0" baseline="0" dirty="0">
                <a:cs typeface="Arial" panose="020B0604020202020204" pitchFamily="34" charset="0"/>
              </a:rPr>
              <a:t>30-year-old woman with one day of photophobia and blurred vision maximal at near</a:t>
            </a:r>
            <a:r>
              <a:rPr lang="en-US" sz="40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4E9BA2C2-7150-6621-F532-6BCEA6D3910C}"/>
              </a:ext>
            </a:extLst>
          </p:cNvPr>
          <p:cNvSpPr>
            <a:spLocks noGrp="1"/>
          </p:cNvSpPr>
          <p:nvPr>
            <p:ph idx="1"/>
          </p:nvPr>
        </p:nvSpPr>
        <p:spPr/>
        <p:txBody>
          <a:bodyPr vert="horz" lIns="91440" tIns="45720" rIns="91440" bIns="45720" rtlCol="0" anchor="t">
            <a:normAutofit fontScale="92500" lnSpcReduction="20000"/>
          </a:bodyPr>
          <a:lstStyle/>
          <a:p>
            <a:pPr marL="151765" lvl="0" indent="-151765" rtl="0">
              <a:buFont typeface=""/>
              <a:buChar char="•"/>
            </a:pPr>
            <a:r>
              <a:rPr lang="en-US" sz="2500" baseline="0" dirty="0">
                <a:ea typeface="Arial"/>
                <a:cs typeface="Arial" panose="020B0604020202020204" pitchFamily="34" charset="0"/>
              </a:rPr>
              <a:t>6 weeks prior she had cosmetic </a:t>
            </a:r>
            <a:r>
              <a:rPr lang="en-US" sz="2500" baseline="0" dirty="0" err="1">
                <a:ea typeface="Arial"/>
                <a:cs typeface="Arial" panose="020B0604020202020204" pitchFamily="34" charset="0"/>
              </a:rPr>
              <a:t>botox</a:t>
            </a:r>
            <a:r>
              <a:rPr lang="en-US" sz="2500" baseline="0" dirty="0">
                <a:ea typeface="Arial"/>
                <a:cs typeface="Arial" panose="020B0604020202020204" pitchFamily="34" charset="0"/>
              </a:rPr>
              <a:t> with </a:t>
            </a:r>
            <a:r>
              <a:rPr lang="en-US" sz="2500" baseline="0" dirty="0" err="1">
                <a:ea typeface="Arial"/>
                <a:cs typeface="Arial" panose="020B0604020202020204" pitchFamily="34" charset="0"/>
              </a:rPr>
              <a:t>onabotulinum</a:t>
            </a:r>
            <a:r>
              <a:rPr lang="en-US" sz="2500" baseline="0" dirty="0">
                <a:ea typeface="Arial"/>
                <a:cs typeface="Arial" panose="020B0604020202020204" pitchFamily="34" charset="0"/>
              </a:rPr>
              <a:t> toxin A</a:t>
            </a:r>
            <a:r>
              <a:rPr lang="en-US" sz="2500" dirty="0">
                <a:ea typeface="Arial"/>
                <a:cs typeface="Arial" panose="020B0604020202020204" pitchFamily="34" charset="0"/>
              </a:rPr>
              <a:t>​</a:t>
            </a:r>
          </a:p>
          <a:p>
            <a:pPr marL="151765" lvl="0" indent="-151765" rtl="0">
              <a:buFont typeface=""/>
              <a:buChar char="•"/>
            </a:pPr>
            <a:endParaRPr lang="en-US" sz="2500" dirty="0">
              <a:ea typeface="Arial"/>
              <a:cs typeface="Arial" panose="020B0604020202020204" pitchFamily="34" charset="0"/>
            </a:endParaRPr>
          </a:p>
          <a:p>
            <a:pPr marL="151765" lvl="0" indent="-151765" rtl="0">
              <a:buFont typeface=""/>
              <a:buChar char="•"/>
            </a:pPr>
            <a:r>
              <a:rPr lang="en-US" sz="2600" baseline="0" dirty="0">
                <a:ea typeface="Arial"/>
                <a:cs typeface="Arial" panose="020B0604020202020204" pitchFamily="34" charset="0"/>
              </a:rPr>
              <a:t>4-5 weeks before symptom onset was in camp in the Poconos where she had an insect bite</a:t>
            </a:r>
            <a:r>
              <a:rPr lang="en-US" sz="2600" dirty="0">
                <a:ea typeface="Arial"/>
                <a:cs typeface="Arial" panose="020B0604020202020204" pitchFamily="34" charset="0"/>
              </a:rPr>
              <a:t>​, did not have persistent rash</a:t>
            </a:r>
          </a:p>
          <a:p>
            <a:pPr marL="151765" lvl="0" indent="-151765" rtl="0">
              <a:buFont typeface=""/>
              <a:buChar char="•"/>
            </a:pPr>
            <a:endParaRPr lang="en-US" sz="2600" dirty="0">
              <a:ea typeface="Arial"/>
              <a:cs typeface="Arial" panose="020B0604020202020204" pitchFamily="34" charset="0"/>
            </a:endParaRPr>
          </a:p>
          <a:p>
            <a:pPr marL="151765" lvl="0" indent="-151765" rtl="0">
              <a:buFont typeface=""/>
              <a:buChar char="•"/>
            </a:pPr>
            <a:r>
              <a:rPr lang="en-US" sz="2600" baseline="0" dirty="0">
                <a:ea typeface="Arial"/>
                <a:cs typeface="Arial" panose="020B0604020202020204" pitchFamily="34" charset="0"/>
              </a:rPr>
              <a:t>3 weeks before symptom onset she had a mild case of COVID-19</a:t>
            </a:r>
            <a:r>
              <a:rPr lang="en-US" sz="2600" dirty="0">
                <a:ea typeface="Arial"/>
                <a:cs typeface="Arial" panose="020B0604020202020204" pitchFamily="34" charset="0"/>
              </a:rPr>
              <a:t>​</a:t>
            </a:r>
          </a:p>
          <a:p>
            <a:pPr marL="151765" lvl="0" indent="-151765" rtl="0">
              <a:buFont typeface=""/>
              <a:buChar char="•"/>
            </a:pPr>
            <a:endParaRPr lang="en-US" sz="2600" dirty="0">
              <a:ea typeface="Arial"/>
              <a:cs typeface="Arial" panose="020B0604020202020204" pitchFamily="34" charset="0"/>
            </a:endParaRPr>
          </a:p>
          <a:p>
            <a:pPr marL="151765" lvl="0" indent="-151765" rtl="0">
              <a:buFont typeface=""/>
              <a:buChar char="•"/>
            </a:pPr>
            <a:r>
              <a:rPr lang="en-US" sz="2600" baseline="0" dirty="0">
                <a:ea typeface="Arial"/>
                <a:cs typeface="Arial" panose="020B0604020202020204" pitchFamily="34" charset="0"/>
              </a:rPr>
              <a:t>1 week before symptom onset had traveled to Connecticut from NYC</a:t>
            </a:r>
            <a:r>
              <a:rPr lang="en-US" sz="2600" dirty="0">
                <a:ea typeface="Arial"/>
                <a:cs typeface="Arial" panose="020B0604020202020204" pitchFamily="34" charset="0"/>
              </a:rPr>
              <a:t>​</a:t>
            </a:r>
          </a:p>
          <a:p>
            <a:pPr marL="151765" lvl="0" indent="-151765" rtl="0">
              <a:buFont typeface=""/>
              <a:buChar char="•"/>
            </a:pPr>
            <a:endParaRPr lang="en-US" sz="2600" dirty="0">
              <a:ea typeface="Arial"/>
              <a:cs typeface="Arial" panose="020B0604020202020204" pitchFamily="34" charset="0"/>
            </a:endParaRPr>
          </a:p>
          <a:p>
            <a:pPr marL="151765" lvl="0" indent="-151765" rtl="0">
              <a:buFont typeface=""/>
              <a:buChar char="•"/>
            </a:pPr>
            <a:r>
              <a:rPr lang="en-US" sz="2600" baseline="0" dirty="0">
                <a:ea typeface="Arial"/>
                <a:cs typeface="Arial" panose="020B0604020202020204" pitchFamily="34" charset="0"/>
              </a:rPr>
              <a:t>PMHx only notable for polycystic ovary syndrome</a:t>
            </a:r>
            <a:r>
              <a:rPr lang="en-US" sz="2600" dirty="0">
                <a:ea typeface="Arial"/>
                <a:cs typeface="Arial" panose="020B0604020202020204" pitchFamily="34" charset="0"/>
              </a:rPr>
              <a:t>​</a:t>
            </a:r>
          </a:p>
          <a:p>
            <a:pPr marL="228600" lvl="0" indent="-228600" rtl="0">
              <a:buFont typeface=""/>
              <a:buChar char="•"/>
            </a:pPr>
            <a:endParaRPr lang="en-US" sz="2600" dirty="0">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9D4194EA-DB3B-30AD-DAE4-775E6CD2061A}"/>
              </a:ext>
            </a:extLst>
          </p:cNvPr>
          <p:cNvSpPr>
            <a:spLocks noGrp="1"/>
          </p:cNvSpPr>
          <p:nvPr>
            <p:ph type="sldNum" sz="quarter" idx="12"/>
          </p:nvPr>
        </p:nvSpPr>
        <p:spPr/>
        <p:txBody>
          <a:bodyPr/>
          <a:lstStyle/>
          <a:p>
            <a:fld id="{0D844FE0-7BE3-9743-8A6A-C8DD48AE7D68}" type="slidenum">
              <a:rPr lang="en-US" dirty="0" smtClean="0"/>
              <a:t>3</a:t>
            </a:fld>
            <a:endParaRPr lang="en-US" dirty="0"/>
          </a:p>
        </p:txBody>
      </p:sp>
      <p:pic>
        <p:nvPicPr>
          <p:cNvPr id="19" name="Audio 18">
            <a:extLst>
              <a:ext uri="{FF2B5EF4-FFF2-40B4-BE49-F238E27FC236}">
                <a16:creationId xmlns:a16="http://schemas.microsoft.com/office/drawing/2014/main" id="{75647C62-7A2F-4DA0-AF67-AD39BC82A3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70355812"/>
      </p:ext>
    </p:extLst>
  </p:cSld>
  <p:clrMapOvr>
    <a:masterClrMapping/>
  </p:clrMapOvr>
  <mc:AlternateContent xmlns:mc="http://schemas.openxmlformats.org/markup-compatibility/2006">
    <mc:Choice xmlns:p14="http://schemas.microsoft.com/office/powerpoint/2010/main" Requires="p14">
      <p:transition spd="slow" p14:dur="2000" advTm="37623"/>
    </mc:Choice>
    <mc:Fallback>
      <p:transition spd="slow" advTm="37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87461-2AD4-812E-802A-0BABFA02677F}"/>
              </a:ext>
            </a:extLst>
          </p:cNvPr>
          <p:cNvSpPr>
            <a:spLocks noGrp="1"/>
          </p:cNvSpPr>
          <p:nvPr>
            <p:ph type="title"/>
          </p:nvPr>
        </p:nvSpPr>
        <p:spPr/>
        <p:txBody>
          <a:bodyPr/>
          <a:lstStyle/>
          <a:p>
            <a:r>
              <a:rPr lang="en-US" sz="4400" b="0" baseline="0" dirty="0">
                <a:cs typeface="Arial" panose="020B0604020202020204" pitchFamily="34" charset="0"/>
              </a:rPr>
              <a:t>Day 1 - Initial examination </a:t>
            </a:r>
            <a:r>
              <a:rPr lang="en-US" sz="44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F699EDAD-37FD-AFD9-62EE-721A7C378F9E}"/>
              </a:ext>
            </a:extLst>
          </p:cNvPr>
          <p:cNvSpPr>
            <a:spLocks noGrp="1"/>
          </p:cNvSpPr>
          <p:nvPr>
            <p:ph idx="1"/>
          </p:nvPr>
        </p:nvSpPr>
        <p:spPr>
          <a:xfrm>
            <a:off x="839064" y="5674301"/>
            <a:ext cx="10515600" cy="864611"/>
          </a:xfrm>
        </p:spPr>
        <p:txBody>
          <a:bodyPr vert="horz" lIns="91440" tIns="45720" rIns="91440" bIns="45720" rtlCol="0" anchor="t">
            <a:normAutofit/>
          </a:bodyPr>
          <a:lstStyle/>
          <a:p>
            <a:pPr rtl="0"/>
            <a:r>
              <a:rPr lang="en-US" sz="2100" baseline="0" dirty="0">
                <a:ea typeface="Segoe UI"/>
                <a:cs typeface="Arial" panose="020B0604020202020204" pitchFamily="34" charset="0"/>
              </a:rPr>
              <a:t>General neurologic examination normal. Brisk reflexes and full strength noted.</a:t>
            </a:r>
            <a:r>
              <a:rPr lang="en-US" sz="2100" dirty="0">
                <a:ea typeface="Segoe UI"/>
                <a:cs typeface="Arial" panose="020B0604020202020204" pitchFamily="34" charset="0"/>
              </a:rPr>
              <a:t>​</a:t>
            </a:r>
          </a:p>
          <a:p>
            <a:pPr rtl="0"/>
            <a:r>
              <a:rPr lang="en-US" sz="2100" baseline="0" dirty="0">
                <a:ea typeface="Segoe UI"/>
                <a:cs typeface="Arial" panose="020B0604020202020204" pitchFamily="34" charset="0"/>
              </a:rPr>
              <a:t>She was admitted to the inpatient neurology service for further workup</a:t>
            </a:r>
            <a:r>
              <a:rPr lang="en-US" sz="2100" dirty="0">
                <a:ea typeface="Segoe UI"/>
                <a:cs typeface="Arial" panose="020B0604020202020204" pitchFamily="34" charset="0"/>
              </a:rPr>
              <a:t>​</a:t>
            </a:r>
            <a:endParaRPr lang="en-US" dirty="0">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2E097A31-3E13-C05B-A2A1-99DD014CAE2E}"/>
              </a:ext>
            </a:extLst>
          </p:cNvPr>
          <p:cNvSpPr>
            <a:spLocks noGrp="1"/>
          </p:cNvSpPr>
          <p:nvPr>
            <p:ph type="sldNum" sz="quarter" idx="12"/>
          </p:nvPr>
        </p:nvSpPr>
        <p:spPr/>
        <p:txBody>
          <a:bodyPr/>
          <a:lstStyle/>
          <a:p>
            <a:fld id="{0D844FE0-7BE3-9743-8A6A-C8DD48AE7D68}" type="slidenum">
              <a:rPr lang="en-US" smtClean="0"/>
              <a:t>4</a:t>
            </a:fld>
            <a:endParaRPr lang="en-US"/>
          </a:p>
        </p:txBody>
      </p:sp>
      <p:graphicFrame>
        <p:nvGraphicFramePr>
          <p:cNvPr id="6" name="Content Placeholder 5">
            <a:extLst>
              <a:ext uri="{FF2B5EF4-FFF2-40B4-BE49-F238E27FC236}">
                <a16:creationId xmlns:a16="http://schemas.microsoft.com/office/drawing/2014/main" id="{31DDFEBE-85A3-E1F8-2BD7-96A4060BD5BD}"/>
              </a:ext>
            </a:extLst>
          </p:cNvPr>
          <p:cNvGraphicFramePr>
            <a:graphicFrameLocks/>
          </p:cNvGraphicFramePr>
          <p:nvPr>
            <p:extLst>
              <p:ext uri="{D42A27DB-BD31-4B8C-83A1-F6EECF244321}">
                <p14:modId xmlns:p14="http://schemas.microsoft.com/office/powerpoint/2010/main" val="3361262894"/>
              </p:ext>
            </p:extLst>
          </p:nvPr>
        </p:nvGraphicFramePr>
        <p:xfrm>
          <a:off x="1163781" y="1289786"/>
          <a:ext cx="9604563" cy="4328160"/>
        </p:xfrm>
        <a:graphic>
          <a:graphicData uri="http://schemas.openxmlformats.org/drawingml/2006/table">
            <a:tbl>
              <a:tblPr firstRow="1" bandRow="1">
                <a:tableStyleId>{5C22544A-7EE6-4342-B048-85BDC9FD1C3A}</a:tableStyleId>
              </a:tblPr>
              <a:tblGrid>
                <a:gridCol w="3201521">
                  <a:extLst>
                    <a:ext uri="{9D8B030D-6E8A-4147-A177-3AD203B41FA5}">
                      <a16:colId xmlns:a16="http://schemas.microsoft.com/office/drawing/2014/main" val="1843826721"/>
                    </a:ext>
                  </a:extLst>
                </a:gridCol>
                <a:gridCol w="3201521">
                  <a:extLst>
                    <a:ext uri="{9D8B030D-6E8A-4147-A177-3AD203B41FA5}">
                      <a16:colId xmlns:a16="http://schemas.microsoft.com/office/drawing/2014/main" val="125460899"/>
                    </a:ext>
                  </a:extLst>
                </a:gridCol>
                <a:gridCol w="3201521">
                  <a:extLst>
                    <a:ext uri="{9D8B030D-6E8A-4147-A177-3AD203B41FA5}">
                      <a16:colId xmlns:a16="http://schemas.microsoft.com/office/drawing/2014/main" val="1823326484"/>
                    </a:ext>
                  </a:extLst>
                </a:gridCol>
              </a:tblGrid>
              <a:tr h="414277">
                <a:tc>
                  <a:txBody>
                    <a:bodyPr/>
                    <a:lstStyle/>
                    <a:p>
                      <a:endParaRPr lang="en-US" sz="2000" dirty="0">
                        <a:latin typeface="Arial" panose="020B0604020202020204" pitchFamily="34" charset="0"/>
                        <a:cs typeface="Arial" panose="020B0604020202020204" pitchFamily="34" charset="0"/>
                      </a:endParaRPr>
                    </a:p>
                  </a:txBody>
                  <a:tcPr marL="121920" marR="121920" marT="60960" marB="60960"/>
                </a:tc>
                <a:tc>
                  <a:txBody>
                    <a:bodyPr/>
                    <a:lstStyle/>
                    <a:p>
                      <a:r>
                        <a:rPr lang="en-US" sz="2000" dirty="0">
                          <a:latin typeface="Arial" panose="020B0604020202020204" pitchFamily="34" charset="0"/>
                          <a:cs typeface="Arial" panose="020B0604020202020204" pitchFamily="34" charset="0"/>
                        </a:rPr>
                        <a:t>OD</a:t>
                      </a:r>
                    </a:p>
                  </a:txBody>
                  <a:tcPr marL="121920" marR="121920" marT="60960" marB="60960"/>
                </a:tc>
                <a:tc>
                  <a:txBody>
                    <a:bodyPr/>
                    <a:lstStyle/>
                    <a:p>
                      <a:r>
                        <a:rPr lang="en-US" sz="2000" dirty="0">
                          <a:latin typeface="Arial" panose="020B0604020202020204" pitchFamily="34" charset="0"/>
                          <a:cs typeface="Arial" panose="020B0604020202020204" pitchFamily="34" charset="0"/>
                        </a:rPr>
                        <a:t>OS</a:t>
                      </a:r>
                    </a:p>
                  </a:txBody>
                  <a:tcPr marL="121920" marR="121920" marT="60960" marB="60960"/>
                </a:tc>
                <a:extLst>
                  <a:ext uri="{0D108BD9-81ED-4DB2-BD59-A6C34878D82A}">
                    <a16:rowId xmlns:a16="http://schemas.microsoft.com/office/drawing/2014/main" val="2595680284"/>
                  </a:ext>
                </a:extLst>
              </a:tr>
              <a:tr h="414277">
                <a:tc>
                  <a:txBody>
                    <a:bodyPr/>
                    <a:lstStyle/>
                    <a:p>
                      <a:r>
                        <a:rPr lang="en-US" sz="2000" dirty="0">
                          <a:latin typeface="Arial" panose="020B0604020202020204" pitchFamily="34" charset="0"/>
                          <a:cs typeface="Arial" panose="020B0604020202020204" pitchFamily="34" charset="0"/>
                        </a:rPr>
                        <a:t>Visual Acuity (near)</a:t>
                      </a:r>
                    </a:p>
                  </a:txBody>
                  <a:tcPr marL="121920" marR="121920" marT="60960" marB="60960"/>
                </a:tc>
                <a:tc>
                  <a:txBody>
                    <a:bodyPr/>
                    <a:lstStyle/>
                    <a:p>
                      <a:r>
                        <a:rPr lang="en-US" sz="2000" dirty="0">
                          <a:latin typeface="Arial" panose="020B0604020202020204" pitchFamily="34" charset="0"/>
                          <a:cs typeface="Arial" panose="020B0604020202020204" pitchFamily="34" charset="0"/>
                        </a:rPr>
                        <a:t>20/200, PH to 20/20-1</a:t>
                      </a:r>
                    </a:p>
                  </a:txBody>
                  <a:tcPr marL="121920" marR="121920" marT="60960" marB="60960"/>
                </a:tc>
                <a:tc>
                  <a:txBody>
                    <a:bodyPr/>
                    <a:lstStyle/>
                    <a:p>
                      <a:r>
                        <a:rPr lang="en-US" sz="2000" dirty="0">
                          <a:latin typeface="Arial" panose="020B0604020202020204" pitchFamily="34" charset="0"/>
                          <a:cs typeface="Arial" panose="020B0604020202020204" pitchFamily="34" charset="0"/>
                        </a:rPr>
                        <a:t>20/200, PH to 20/20-1</a:t>
                      </a:r>
                    </a:p>
                  </a:txBody>
                  <a:tcPr marL="121920" marR="121920" marT="60960" marB="60960"/>
                </a:tc>
                <a:extLst>
                  <a:ext uri="{0D108BD9-81ED-4DB2-BD59-A6C34878D82A}">
                    <a16:rowId xmlns:a16="http://schemas.microsoft.com/office/drawing/2014/main" val="4039918261"/>
                  </a:ext>
                </a:extLst>
              </a:tr>
              <a:tr h="1006101">
                <a:tc>
                  <a:txBody>
                    <a:bodyPr/>
                    <a:lstStyle/>
                    <a:p>
                      <a:r>
                        <a:rPr lang="en-US" sz="2000" dirty="0">
                          <a:latin typeface="Arial" panose="020B0604020202020204" pitchFamily="34" charset="0"/>
                          <a:cs typeface="Arial" panose="020B0604020202020204" pitchFamily="34" charset="0"/>
                        </a:rPr>
                        <a:t>Pupils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Round, 5 mm and unreactive to light, no APD</a:t>
                      </a:r>
                    </a:p>
                  </a:txBody>
                  <a:tcPr marL="121920" marR="121920" marT="60960" marB="60960"/>
                </a:tc>
                <a:tc>
                  <a:txBody>
                    <a:bodyPr/>
                    <a:lstStyle/>
                    <a:p>
                      <a:r>
                        <a:rPr lang="en-US" sz="2000" dirty="0">
                          <a:latin typeface="Arial" panose="020B0604020202020204" pitchFamily="34" charset="0"/>
                          <a:cs typeface="Arial" panose="020B0604020202020204" pitchFamily="34" charset="0"/>
                        </a:rPr>
                        <a:t>Irregular, 4.5 mm and minimally reactive to light, no APD</a:t>
                      </a:r>
                    </a:p>
                  </a:txBody>
                  <a:tcPr marL="121920" marR="121920" marT="60960" marB="60960"/>
                </a:tc>
                <a:extLst>
                  <a:ext uri="{0D108BD9-81ED-4DB2-BD59-A6C34878D82A}">
                    <a16:rowId xmlns:a16="http://schemas.microsoft.com/office/drawing/2014/main" val="3687635584"/>
                  </a:ext>
                </a:extLst>
              </a:tr>
              <a:tr h="414277">
                <a:tc>
                  <a:txBody>
                    <a:bodyPr/>
                    <a:lstStyle/>
                    <a:p>
                      <a:r>
                        <a:rPr lang="en-US" sz="2000" dirty="0">
                          <a:latin typeface="Arial" panose="020B0604020202020204" pitchFamily="34" charset="0"/>
                          <a:cs typeface="Arial" panose="020B0604020202020204" pitchFamily="34" charset="0"/>
                        </a:rPr>
                        <a:t>Visual</a:t>
                      </a:r>
                      <a:r>
                        <a:rPr lang="en-US" sz="2000" baseline="0" dirty="0">
                          <a:latin typeface="Arial" panose="020B0604020202020204" pitchFamily="34" charset="0"/>
                          <a:cs typeface="Arial" panose="020B0604020202020204" pitchFamily="34" charset="0"/>
                        </a:rPr>
                        <a:t> Fields</a:t>
                      </a:r>
                      <a:endParaRPr lang="en-US" sz="2000" dirty="0">
                        <a:latin typeface="Arial" panose="020B0604020202020204" pitchFamily="34" charset="0"/>
                        <a:cs typeface="Arial" panose="020B0604020202020204" pitchFamily="34" charset="0"/>
                      </a:endParaRPr>
                    </a:p>
                  </a:txBody>
                  <a:tcPr marL="121920" marR="121920" marT="60960" marB="60960"/>
                </a:tc>
                <a:tc>
                  <a:txBody>
                    <a:bodyPr/>
                    <a:lstStyle/>
                    <a:p>
                      <a:r>
                        <a:rPr lang="en-US" sz="2000" dirty="0">
                          <a:latin typeface="Arial" panose="020B0604020202020204" pitchFamily="34" charset="0"/>
                          <a:cs typeface="Arial" panose="020B0604020202020204" pitchFamily="34" charset="0"/>
                        </a:rPr>
                        <a:t>Full to confrontation</a:t>
                      </a:r>
                    </a:p>
                  </a:txBody>
                  <a:tcPr marL="121920" marR="121920" marT="60960" marB="60960"/>
                </a:tc>
                <a:tc>
                  <a:txBody>
                    <a:bodyPr/>
                    <a:lstStyle/>
                    <a:p>
                      <a:r>
                        <a:rPr lang="en-US" sz="2000" dirty="0">
                          <a:latin typeface="Arial" panose="020B0604020202020204" pitchFamily="34" charset="0"/>
                          <a:cs typeface="Arial" panose="020B0604020202020204" pitchFamily="34" charset="0"/>
                        </a:rPr>
                        <a:t>Full to confrontation</a:t>
                      </a:r>
                    </a:p>
                  </a:txBody>
                  <a:tcPr marL="121920" marR="121920" marT="60960" marB="60960"/>
                </a:tc>
                <a:extLst>
                  <a:ext uri="{0D108BD9-81ED-4DB2-BD59-A6C34878D82A}">
                    <a16:rowId xmlns:a16="http://schemas.microsoft.com/office/drawing/2014/main" val="2486038536"/>
                  </a:ext>
                </a:extLst>
              </a:tr>
              <a:tr h="414277">
                <a:tc>
                  <a:txBody>
                    <a:bodyPr/>
                    <a:lstStyle/>
                    <a:p>
                      <a:r>
                        <a:rPr lang="en-US" sz="2000" dirty="0">
                          <a:latin typeface="Arial" panose="020B0604020202020204" pitchFamily="34" charset="0"/>
                          <a:cs typeface="Arial" panose="020B0604020202020204" pitchFamily="34" charset="0"/>
                        </a:rPr>
                        <a:t>Color</a:t>
                      </a:r>
                    </a:p>
                  </a:txBody>
                  <a:tcPr marL="121920" marR="121920" marT="60960" marB="60960"/>
                </a:tc>
                <a:tc>
                  <a:txBody>
                    <a:bodyPr/>
                    <a:lstStyle/>
                    <a:p>
                      <a:r>
                        <a:rPr lang="en-US" sz="2000" dirty="0">
                          <a:latin typeface="Arial" panose="020B0604020202020204" pitchFamily="34" charset="0"/>
                          <a:cs typeface="Arial" panose="020B0604020202020204" pitchFamily="34" charset="0"/>
                        </a:rPr>
                        <a:t>7/7</a:t>
                      </a:r>
                    </a:p>
                  </a:txBody>
                  <a:tcPr marL="121920" marR="121920" marT="60960" marB="60960"/>
                </a:tc>
                <a:tc>
                  <a:txBody>
                    <a:bodyPr/>
                    <a:lstStyle/>
                    <a:p>
                      <a:r>
                        <a:rPr lang="en-US" sz="2000" dirty="0">
                          <a:latin typeface="Arial" panose="020B0604020202020204" pitchFamily="34" charset="0"/>
                          <a:cs typeface="Arial" panose="020B0604020202020204" pitchFamily="34" charset="0"/>
                        </a:rPr>
                        <a:t>7/7</a:t>
                      </a:r>
                    </a:p>
                  </a:txBody>
                  <a:tcPr marL="121920" marR="121920" marT="60960" marB="60960"/>
                </a:tc>
                <a:extLst>
                  <a:ext uri="{0D108BD9-81ED-4DB2-BD59-A6C34878D82A}">
                    <a16:rowId xmlns:a16="http://schemas.microsoft.com/office/drawing/2014/main" val="2559058348"/>
                  </a:ext>
                </a:extLst>
              </a:tr>
              <a:tr h="414277">
                <a:tc>
                  <a:txBody>
                    <a:bodyPr/>
                    <a:lstStyle/>
                    <a:p>
                      <a:r>
                        <a:rPr lang="en-US" sz="2000" dirty="0">
                          <a:latin typeface="Arial" panose="020B0604020202020204" pitchFamily="34" charset="0"/>
                          <a:cs typeface="Arial" panose="020B0604020202020204" pitchFamily="34" charset="0"/>
                        </a:rPr>
                        <a:t>EOM</a:t>
                      </a:r>
                    </a:p>
                  </a:txBody>
                  <a:tcPr marL="121920" marR="121920" marT="60960" marB="60960"/>
                </a:tc>
                <a:tc>
                  <a:txBody>
                    <a:bodyPr/>
                    <a:lstStyle/>
                    <a:p>
                      <a:r>
                        <a:rPr lang="en-US" sz="2000" dirty="0">
                          <a:latin typeface="Arial" panose="020B0604020202020204" pitchFamily="34" charset="0"/>
                          <a:cs typeface="Arial" panose="020B0604020202020204" pitchFamily="34" charset="0"/>
                        </a:rPr>
                        <a:t>Limited supraduction</a:t>
                      </a:r>
                    </a:p>
                  </a:txBody>
                  <a:tcPr marL="121920" marR="121920" marT="60960" marB="60960"/>
                </a:tc>
                <a:tc>
                  <a:txBody>
                    <a:bodyPr/>
                    <a:lstStyle/>
                    <a:p>
                      <a:r>
                        <a:rPr lang="en-US" sz="2000" dirty="0">
                          <a:latin typeface="Arial" panose="020B0604020202020204" pitchFamily="34" charset="0"/>
                          <a:cs typeface="Arial" panose="020B0604020202020204" pitchFamily="34" charset="0"/>
                        </a:rPr>
                        <a:t>Limited supraduction</a:t>
                      </a:r>
                    </a:p>
                  </a:txBody>
                  <a:tcPr marL="121920" marR="121920" marT="60960" marB="60960"/>
                </a:tc>
                <a:extLst>
                  <a:ext uri="{0D108BD9-81ED-4DB2-BD59-A6C34878D82A}">
                    <a16:rowId xmlns:a16="http://schemas.microsoft.com/office/drawing/2014/main" val="4243274332"/>
                  </a:ext>
                </a:extLst>
              </a:tr>
              <a:tr h="710189">
                <a:tc>
                  <a:txBody>
                    <a:bodyPr/>
                    <a:lstStyle/>
                    <a:p>
                      <a:r>
                        <a:rPr lang="en-US" sz="2000" dirty="0">
                          <a:latin typeface="Arial" panose="020B0604020202020204" pitchFamily="34" charset="0"/>
                          <a:cs typeface="Arial" panose="020B0604020202020204" pitchFamily="34" charset="0"/>
                        </a:rPr>
                        <a:t>Fundoscopy</a:t>
                      </a:r>
                    </a:p>
                  </a:txBody>
                  <a:tcPr marL="121920" marR="121920" marT="60960" marB="60960"/>
                </a:tc>
                <a:tc>
                  <a:txBody>
                    <a:bodyPr/>
                    <a:lstStyle/>
                    <a:p>
                      <a:r>
                        <a:rPr lang="en-US" sz="2000" dirty="0">
                          <a:latin typeface="Arial" panose="020B0604020202020204" pitchFamily="34" charset="0"/>
                          <a:cs typeface="Arial" panose="020B0604020202020204" pitchFamily="34" charset="0"/>
                        </a:rPr>
                        <a:t>Sharp disc margins, no pallor</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Sharp disc margins, no pallor</a:t>
                      </a:r>
                    </a:p>
                  </a:txBody>
                  <a:tcPr marL="121920" marR="121920" marT="60960" marB="60960"/>
                </a:tc>
                <a:extLst>
                  <a:ext uri="{0D108BD9-81ED-4DB2-BD59-A6C34878D82A}">
                    <a16:rowId xmlns:a16="http://schemas.microsoft.com/office/drawing/2014/main" val="189904308"/>
                  </a:ext>
                </a:extLst>
              </a:tr>
              <a:tr h="414277">
                <a:tc>
                  <a:txBody>
                    <a:bodyPr/>
                    <a:lstStyle/>
                    <a:p>
                      <a:r>
                        <a:rPr lang="en-US" sz="2000" dirty="0">
                          <a:latin typeface="Arial" panose="020B0604020202020204" pitchFamily="34" charset="0"/>
                          <a:cs typeface="Arial" panose="020B0604020202020204" pitchFamily="34" charset="0"/>
                        </a:rPr>
                        <a:t>Lids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No ptosis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No ptosis</a:t>
                      </a:r>
                    </a:p>
                  </a:txBody>
                  <a:tcPr marL="121920" marR="121920" marT="60960" marB="60960"/>
                </a:tc>
                <a:extLst>
                  <a:ext uri="{0D108BD9-81ED-4DB2-BD59-A6C34878D82A}">
                    <a16:rowId xmlns:a16="http://schemas.microsoft.com/office/drawing/2014/main" val="3460152206"/>
                  </a:ext>
                </a:extLst>
              </a:tr>
            </a:tbl>
          </a:graphicData>
        </a:graphic>
      </p:graphicFrame>
      <p:pic>
        <p:nvPicPr>
          <p:cNvPr id="8" name="Audio 7">
            <a:extLst>
              <a:ext uri="{FF2B5EF4-FFF2-40B4-BE49-F238E27FC236}">
                <a16:creationId xmlns:a16="http://schemas.microsoft.com/office/drawing/2014/main" id="{4E0FF265-D9ED-8886-A15C-E69828702A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94207968"/>
      </p:ext>
    </p:extLst>
  </p:cSld>
  <p:clrMapOvr>
    <a:masterClrMapping/>
  </p:clrMapOvr>
  <mc:AlternateContent xmlns:mc="http://schemas.openxmlformats.org/markup-compatibility/2006">
    <mc:Choice xmlns:p14="http://schemas.microsoft.com/office/powerpoint/2010/main" Requires="p14">
      <p:transition spd="slow" p14:dur="2000" advTm="56067"/>
    </mc:Choice>
    <mc:Fallback>
      <p:transition spd="slow" advTm="56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EA67-192B-F288-CBD6-1C8F6BF8D424}"/>
              </a:ext>
            </a:extLst>
          </p:cNvPr>
          <p:cNvSpPr>
            <a:spLocks noGrp="1"/>
          </p:cNvSpPr>
          <p:nvPr>
            <p:ph type="title"/>
          </p:nvPr>
        </p:nvSpPr>
        <p:spPr/>
        <p:txBody>
          <a:bodyPr/>
          <a:lstStyle/>
          <a:p>
            <a:r>
              <a:rPr lang="en-US" b="0" dirty="0">
                <a:ea typeface="Calibri Light"/>
                <a:cs typeface="Calibri Light"/>
              </a:rPr>
              <a:t>Day 2</a:t>
            </a:r>
          </a:p>
        </p:txBody>
      </p:sp>
      <p:sp>
        <p:nvSpPr>
          <p:cNvPr id="3" name="Content Placeholder 2">
            <a:extLst>
              <a:ext uri="{FF2B5EF4-FFF2-40B4-BE49-F238E27FC236}">
                <a16:creationId xmlns:a16="http://schemas.microsoft.com/office/drawing/2014/main" id="{F6FEE35D-2FDA-33A6-F9D0-1FAD6BF54DCB}"/>
              </a:ext>
            </a:extLst>
          </p:cNvPr>
          <p:cNvSpPr>
            <a:spLocks noGrp="1"/>
          </p:cNvSpPr>
          <p:nvPr>
            <p:ph idx="1"/>
          </p:nvPr>
        </p:nvSpPr>
        <p:spPr>
          <a:xfrm>
            <a:off x="838200" y="1330123"/>
            <a:ext cx="10515600" cy="587520"/>
          </a:xfrm>
          <a:noFill/>
        </p:spPr>
        <p:txBody>
          <a:bodyPr>
            <a:normAutofit fontScale="77500" lnSpcReduction="20000"/>
          </a:bodyPr>
          <a:lstStyle/>
          <a:p>
            <a:r>
              <a:rPr lang="en-US" dirty="0">
                <a:cs typeface="Arial" panose="020B0604020202020204" pitchFamily="34" charset="0"/>
              </a:rPr>
              <a:t>Overnight, she developed binocular oblique diplopia, worse when looking laterally to both left and right​</a:t>
            </a:r>
          </a:p>
          <a:p>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EB259AEC-BC39-CA71-E3E3-E4B481033AAF}"/>
              </a:ext>
            </a:extLst>
          </p:cNvPr>
          <p:cNvSpPr>
            <a:spLocks noGrp="1"/>
          </p:cNvSpPr>
          <p:nvPr>
            <p:ph type="sldNum" sz="quarter" idx="12"/>
          </p:nvPr>
        </p:nvSpPr>
        <p:spPr/>
        <p:txBody>
          <a:bodyPr/>
          <a:lstStyle/>
          <a:p>
            <a:fld id="{0D844FE0-7BE3-9743-8A6A-C8DD48AE7D68}" type="slidenum">
              <a:rPr lang="en-US" smtClean="0"/>
              <a:t>5</a:t>
            </a:fld>
            <a:endParaRPr lang="en-US"/>
          </a:p>
        </p:txBody>
      </p:sp>
      <p:graphicFrame>
        <p:nvGraphicFramePr>
          <p:cNvPr id="6" name="Content Placeholder 5">
            <a:extLst>
              <a:ext uri="{FF2B5EF4-FFF2-40B4-BE49-F238E27FC236}">
                <a16:creationId xmlns:a16="http://schemas.microsoft.com/office/drawing/2014/main" id="{4B453E1C-7BED-FAF4-D8BA-2BA913DBAC4B}"/>
              </a:ext>
            </a:extLst>
          </p:cNvPr>
          <p:cNvGraphicFramePr>
            <a:graphicFrameLocks/>
          </p:cNvGraphicFramePr>
          <p:nvPr>
            <p:extLst>
              <p:ext uri="{D42A27DB-BD31-4B8C-83A1-F6EECF244321}">
                <p14:modId xmlns:p14="http://schemas.microsoft.com/office/powerpoint/2010/main" val="1686499519"/>
              </p:ext>
            </p:extLst>
          </p:nvPr>
        </p:nvGraphicFramePr>
        <p:xfrm>
          <a:off x="1131360" y="1878658"/>
          <a:ext cx="9929280" cy="4361046"/>
        </p:xfrm>
        <a:graphic>
          <a:graphicData uri="http://schemas.openxmlformats.org/drawingml/2006/table">
            <a:tbl>
              <a:tblPr firstRow="1" bandRow="1">
                <a:tableStyleId>{5C22544A-7EE6-4342-B048-85BDC9FD1C3A}</a:tableStyleId>
              </a:tblPr>
              <a:tblGrid>
                <a:gridCol w="3309760">
                  <a:extLst>
                    <a:ext uri="{9D8B030D-6E8A-4147-A177-3AD203B41FA5}">
                      <a16:colId xmlns:a16="http://schemas.microsoft.com/office/drawing/2014/main" val="1843826721"/>
                    </a:ext>
                  </a:extLst>
                </a:gridCol>
                <a:gridCol w="3309760">
                  <a:extLst>
                    <a:ext uri="{9D8B030D-6E8A-4147-A177-3AD203B41FA5}">
                      <a16:colId xmlns:a16="http://schemas.microsoft.com/office/drawing/2014/main" val="125460899"/>
                    </a:ext>
                  </a:extLst>
                </a:gridCol>
                <a:gridCol w="3309760">
                  <a:extLst>
                    <a:ext uri="{9D8B030D-6E8A-4147-A177-3AD203B41FA5}">
                      <a16:colId xmlns:a16="http://schemas.microsoft.com/office/drawing/2014/main" val="1823326484"/>
                    </a:ext>
                  </a:extLst>
                </a:gridCol>
              </a:tblGrid>
              <a:tr h="448625">
                <a:tc>
                  <a:txBody>
                    <a:bodyPr/>
                    <a:lstStyle/>
                    <a:p>
                      <a:endParaRPr lang="en-US" sz="2000">
                        <a:latin typeface="Arial" panose="020B0604020202020204" pitchFamily="34" charset="0"/>
                        <a:cs typeface="Arial" panose="020B0604020202020204" pitchFamily="34" charset="0"/>
                      </a:endParaRPr>
                    </a:p>
                  </a:txBody>
                  <a:tcPr marL="121920" marR="121920" marT="60960" marB="60960"/>
                </a:tc>
                <a:tc>
                  <a:txBody>
                    <a:bodyPr/>
                    <a:lstStyle/>
                    <a:p>
                      <a:r>
                        <a:rPr lang="en-US" sz="2000" dirty="0">
                          <a:latin typeface="Arial" panose="020B0604020202020204" pitchFamily="34" charset="0"/>
                          <a:cs typeface="Arial" panose="020B0604020202020204" pitchFamily="34" charset="0"/>
                        </a:rPr>
                        <a:t>OD</a:t>
                      </a:r>
                    </a:p>
                  </a:txBody>
                  <a:tcPr marL="121920" marR="121920" marT="60960" marB="60960"/>
                </a:tc>
                <a:tc>
                  <a:txBody>
                    <a:bodyPr/>
                    <a:lstStyle/>
                    <a:p>
                      <a:r>
                        <a:rPr lang="en-US" sz="2000" dirty="0">
                          <a:latin typeface="Arial" panose="020B0604020202020204" pitchFamily="34" charset="0"/>
                          <a:cs typeface="Arial" panose="020B0604020202020204" pitchFamily="34" charset="0"/>
                        </a:rPr>
                        <a:t>OS</a:t>
                      </a:r>
                    </a:p>
                  </a:txBody>
                  <a:tcPr marL="121920" marR="121920" marT="60960" marB="60960"/>
                </a:tc>
                <a:extLst>
                  <a:ext uri="{0D108BD9-81ED-4DB2-BD59-A6C34878D82A}">
                    <a16:rowId xmlns:a16="http://schemas.microsoft.com/office/drawing/2014/main" val="2595680284"/>
                  </a:ext>
                </a:extLst>
              </a:tr>
              <a:tr h="448625">
                <a:tc>
                  <a:txBody>
                    <a:bodyPr/>
                    <a:lstStyle/>
                    <a:p>
                      <a:r>
                        <a:rPr lang="en-US" sz="2000" dirty="0">
                          <a:latin typeface="Arial" panose="020B0604020202020204" pitchFamily="34" charset="0"/>
                          <a:cs typeface="Arial" panose="020B0604020202020204" pitchFamily="34" charset="0"/>
                        </a:rPr>
                        <a:t>Visual Acuity</a:t>
                      </a:r>
                    </a:p>
                  </a:txBody>
                  <a:tcPr marL="121920" marR="121920" marT="60960" marB="60960"/>
                </a:tc>
                <a:tc>
                  <a:txBody>
                    <a:bodyPr/>
                    <a:lstStyle/>
                    <a:p>
                      <a:r>
                        <a:rPr lang="en-US" sz="2000" dirty="0">
                          <a:latin typeface="Arial" panose="020B0604020202020204" pitchFamily="34" charset="0"/>
                          <a:cs typeface="Arial" panose="020B0604020202020204" pitchFamily="34" charset="0"/>
                        </a:rPr>
                        <a:t>20/200, PH to 20/20-1</a:t>
                      </a:r>
                    </a:p>
                  </a:txBody>
                  <a:tcPr marL="121920" marR="121920" marT="60960" marB="60960"/>
                </a:tc>
                <a:tc>
                  <a:txBody>
                    <a:bodyPr/>
                    <a:lstStyle/>
                    <a:p>
                      <a:r>
                        <a:rPr lang="en-US" sz="2000" dirty="0">
                          <a:latin typeface="Arial" panose="020B0604020202020204" pitchFamily="34" charset="0"/>
                          <a:cs typeface="Arial" panose="020B0604020202020204" pitchFamily="34" charset="0"/>
                        </a:rPr>
                        <a:t>20/200, PH to 20/20-1</a:t>
                      </a:r>
                    </a:p>
                  </a:txBody>
                  <a:tcPr marL="121920" marR="121920" marT="60960" marB="60960"/>
                </a:tc>
                <a:extLst>
                  <a:ext uri="{0D108BD9-81ED-4DB2-BD59-A6C34878D82A}">
                    <a16:rowId xmlns:a16="http://schemas.microsoft.com/office/drawing/2014/main" val="4039918261"/>
                  </a:ext>
                </a:extLst>
              </a:tr>
              <a:tr h="782485">
                <a:tc>
                  <a:txBody>
                    <a:bodyPr/>
                    <a:lstStyle/>
                    <a:p>
                      <a:r>
                        <a:rPr lang="en-US" sz="2000" dirty="0">
                          <a:latin typeface="Arial" panose="020B0604020202020204" pitchFamily="34" charset="0"/>
                          <a:cs typeface="Arial" panose="020B0604020202020204" pitchFamily="34" charset="0"/>
                        </a:rPr>
                        <a:t>Pupils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Irregular, 6 mm and unreactive to light</a:t>
                      </a:r>
                    </a:p>
                  </a:txBody>
                  <a:tcPr marL="121920" marR="121920" marT="60960" marB="60960"/>
                </a:tc>
                <a:tc>
                  <a:txBody>
                    <a:bodyPr/>
                    <a:lstStyle/>
                    <a:p>
                      <a:r>
                        <a:rPr lang="en-US" sz="2000" dirty="0">
                          <a:latin typeface="Arial" panose="020B0604020202020204" pitchFamily="34" charset="0"/>
                          <a:cs typeface="Arial" panose="020B0604020202020204" pitchFamily="34" charset="0"/>
                        </a:rPr>
                        <a:t>Irregular, 6.5 mm and minimally reactive to light</a:t>
                      </a:r>
                    </a:p>
                  </a:txBody>
                  <a:tcPr marL="121920" marR="121920" marT="60960" marB="60960"/>
                </a:tc>
                <a:extLst>
                  <a:ext uri="{0D108BD9-81ED-4DB2-BD59-A6C34878D82A}">
                    <a16:rowId xmlns:a16="http://schemas.microsoft.com/office/drawing/2014/main" val="3687635584"/>
                  </a:ext>
                </a:extLst>
              </a:tr>
              <a:tr h="1450201">
                <a:tc>
                  <a:txBody>
                    <a:bodyPr/>
                    <a:lstStyle/>
                    <a:p>
                      <a:r>
                        <a:rPr lang="en-US" sz="2000" dirty="0">
                          <a:latin typeface="Arial" panose="020B0604020202020204" pitchFamily="34" charset="0"/>
                          <a:cs typeface="Arial" panose="020B0604020202020204" pitchFamily="34" charset="0"/>
                        </a:rPr>
                        <a:t>EOM</a:t>
                      </a:r>
                    </a:p>
                  </a:txBody>
                  <a:tcPr marL="121920" marR="121920" marT="60960" marB="60960"/>
                </a:tc>
                <a:tc>
                  <a:txBody>
                    <a:bodyPr/>
                    <a:lstStyle/>
                    <a:p>
                      <a:r>
                        <a:rPr lang="en-US" sz="2000" dirty="0">
                          <a:latin typeface="Arial" panose="020B0604020202020204" pitchFamily="34" charset="0"/>
                          <a:cs typeface="Arial" panose="020B0604020202020204" pitchFamily="34" charset="0"/>
                        </a:rPr>
                        <a:t>Limited supraduction, abduction and adduction. Slowed saccades to the right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Limited supraduction, abduction and adduction. Slowed saccades to the right</a:t>
                      </a:r>
                    </a:p>
                  </a:txBody>
                  <a:tcPr marL="121920" marR="121920" marT="60960" marB="60960"/>
                </a:tc>
                <a:extLst>
                  <a:ext uri="{0D108BD9-81ED-4DB2-BD59-A6C34878D82A}">
                    <a16:rowId xmlns:a16="http://schemas.microsoft.com/office/drawing/2014/main" val="4243274332"/>
                  </a:ext>
                </a:extLst>
              </a:tr>
              <a:tr h="782485">
                <a:tc>
                  <a:txBody>
                    <a:bodyPr/>
                    <a:lstStyle/>
                    <a:p>
                      <a:r>
                        <a:rPr lang="en-US" sz="2000" dirty="0">
                          <a:latin typeface="Arial" panose="020B0604020202020204" pitchFamily="34" charset="0"/>
                          <a:cs typeface="Arial" panose="020B0604020202020204" pitchFamily="34" charset="0"/>
                        </a:rPr>
                        <a:t>Fundoscopy</a:t>
                      </a:r>
                    </a:p>
                  </a:txBody>
                  <a:tcPr marL="121920" marR="121920" marT="60960" marB="60960"/>
                </a:tc>
                <a:tc>
                  <a:txBody>
                    <a:bodyPr/>
                    <a:lstStyle/>
                    <a:p>
                      <a:r>
                        <a:rPr lang="en-US" sz="2000" dirty="0">
                          <a:latin typeface="Arial" panose="020B0604020202020204" pitchFamily="34" charset="0"/>
                          <a:cs typeface="Arial" panose="020B0604020202020204" pitchFamily="34" charset="0"/>
                        </a:rPr>
                        <a:t>Sharp disc margins, no pallor</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Sharp disc margins, no pallor</a:t>
                      </a:r>
                    </a:p>
                  </a:txBody>
                  <a:tcPr marL="121920" marR="121920" marT="60960" marB="60960"/>
                </a:tc>
                <a:extLst>
                  <a:ext uri="{0D108BD9-81ED-4DB2-BD59-A6C34878D82A}">
                    <a16:rowId xmlns:a16="http://schemas.microsoft.com/office/drawing/2014/main" val="189904308"/>
                  </a:ext>
                </a:extLst>
              </a:tr>
              <a:tr h="448625">
                <a:tc>
                  <a:txBody>
                    <a:bodyPr/>
                    <a:lstStyle/>
                    <a:p>
                      <a:r>
                        <a:rPr lang="en-US" sz="2000" dirty="0">
                          <a:latin typeface="Arial" panose="020B0604020202020204" pitchFamily="34" charset="0"/>
                          <a:cs typeface="Arial" panose="020B0604020202020204" pitchFamily="34" charset="0"/>
                        </a:rPr>
                        <a:t>Lids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No ptosis</a:t>
                      </a:r>
                    </a:p>
                  </a:txBody>
                  <a:tcPr marL="121920" marR="121920" marT="60960" marB="60960"/>
                </a:tc>
                <a:tc>
                  <a:txBody>
                    <a:bodyPr/>
                    <a:lstStyle/>
                    <a:p>
                      <a:r>
                        <a:rPr lang="en-US" sz="2000" dirty="0">
                          <a:latin typeface="Arial" panose="020B0604020202020204" pitchFamily="34" charset="0"/>
                          <a:cs typeface="Arial" panose="020B0604020202020204" pitchFamily="34" charset="0"/>
                        </a:rPr>
                        <a:t>No ptosis</a:t>
                      </a:r>
                    </a:p>
                  </a:txBody>
                  <a:tcPr marL="121920" marR="121920" marT="60960" marB="60960"/>
                </a:tc>
                <a:extLst>
                  <a:ext uri="{0D108BD9-81ED-4DB2-BD59-A6C34878D82A}">
                    <a16:rowId xmlns:a16="http://schemas.microsoft.com/office/drawing/2014/main" val="3460152206"/>
                  </a:ext>
                </a:extLst>
              </a:tr>
            </a:tbl>
          </a:graphicData>
        </a:graphic>
      </p:graphicFrame>
      <p:pic>
        <p:nvPicPr>
          <p:cNvPr id="11" name="Audio 10">
            <a:extLst>
              <a:ext uri="{FF2B5EF4-FFF2-40B4-BE49-F238E27FC236}">
                <a16:creationId xmlns:a16="http://schemas.microsoft.com/office/drawing/2014/main" id="{769F07C3-BB0D-C73F-054A-48FF30BF3B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30810840"/>
      </p:ext>
    </p:extLst>
  </p:cSld>
  <p:clrMapOvr>
    <a:masterClrMapping/>
  </p:clrMapOvr>
  <mc:AlternateContent xmlns:mc="http://schemas.openxmlformats.org/markup-compatibility/2006">
    <mc:Choice xmlns:p14="http://schemas.microsoft.com/office/powerpoint/2010/main" Requires="p14">
      <p:transition spd="slow" p14:dur="2000" advTm="32104"/>
    </mc:Choice>
    <mc:Fallback>
      <p:transition spd="slow" advTm="32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6560B-E084-6376-9031-709E40732BB2}"/>
              </a:ext>
            </a:extLst>
          </p:cNvPr>
          <p:cNvSpPr>
            <a:spLocks noGrp="1"/>
          </p:cNvSpPr>
          <p:nvPr>
            <p:ph type="title"/>
          </p:nvPr>
        </p:nvSpPr>
        <p:spPr/>
        <p:txBody>
          <a:bodyPr/>
          <a:lstStyle/>
          <a:p>
            <a:r>
              <a:rPr lang="en-US" sz="4400" b="0" baseline="0" dirty="0">
                <a:cs typeface="Arial" panose="020B0604020202020204" pitchFamily="34" charset="0"/>
              </a:rPr>
              <a:t>Symptoms progressed over the next several days, examination evolved to: </a:t>
            </a:r>
            <a:r>
              <a:rPr lang="en-US" sz="44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B9C23C63-DC0B-68AE-E7F0-C1D0D7B06666}"/>
              </a:ext>
            </a:extLst>
          </p:cNvPr>
          <p:cNvSpPr>
            <a:spLocks noGrp="1"/>
          </p:cNvSpPr>
          <p:nvPr>
            <p:ph idx="1"/>
          </p:nvPr>
        </p:nvSpPr>
        <p:spPr/>
        <p:txBody>
          <a:bodyPr vert="horz" lIns="91440" tIns="45720" rIns="91440" bIns="45720" rtlCol="0" anchor="t">
            <a:normAutofit/>
          </a:bodyPr>
          <a:lstStyle/>
          <a:p>
            <a:pPr marL="151765">
              <a:spcBef>
                <a:spcPts val="1600"/>
              </a:spcBef>
            </a:pPr>
            <a:r>
              <a:rPr lang="en-US" sz="2400" dirty="0">
                <a:ea typeface="Calibri"/>
                <a:cs typeface="Calibri"/>
              </a:rPr>
              <a:t>Pupils 6 mm OU with no reaction to light or accommodation</a:t>
            </a:r>
          </a:p>
          <a:p>
            <a:pPr marL="151765">
              <a:spcBef>
                <a:spcPts val="0"/>
              </a:spcBef>
            </a:pPr>
            <a:endParaRPr lang="en-US" sz="2400" dirty="0">
              <a:ea typeface="Calibri"/>
              <a:cs typeface="Calibri"/>
            </a:endParaRPr>
          </a:p>
          <a:p>
            <a:pPr marL="151765">
              <a:spcBef>
                <a:spcPts val="0"/>
              </a:spcBef>
            </a:pPr>
            <a:r>
              <a:rPr lang="en-US" sz="2400" dirty="0">
                <a:ea typeface="Calibri"/>
                <a:cs typeface="Calibri"/>
              </a:rPr>
              <a:t>Ptosis OU of 1-2 mm</a:t>
            </a:r>
          </a:p>
          <a:p>
            <a:pPr marL="151765">
              <a:spcBef>
                <a:spcPts val="0"/>
              </a:spcBef>
            </a:pPr>
            <a:endParaRPr lang="en-US" sz="2400" dirty="0">
              <a:ea typeface="Calibri"/>
              <a:cs typeface="Calibri"/>
            </a:endParaRPr>
          </a:p>
          <a:p>
            <a:pPr marL="151765">
              <a:spcBef>
                <a:spcPts val="0"/>
              </a:spcBef>
            </a:pPr>
            <a:r>
              <a:rPr lang="en-US" sz="2400" dirty="0">
                <a:ea typeface="Calibri"/>
                <a:cs typeface="Calibri"/>
              </a:rPr>
              <a:t>Left hypertropia, large esotropia</a:t>
            </a:r>
          </a:p>
          <a:p>
            <a:pPr marL="151765">
              <a:spcBef>
                <a:spcPts val="0"/>
              </a:spcBef>
            </a:pPr>
            <a:endParaRPr lang="en-US" sz="2400" dirty="0">
              <a:ea typeface="Calibri"/>
              <a:cs typeface="Calibri"/>
            </a:endParaRPr>
          </a:p>
          <a:p>
            <a:pPr marL="151765">
              <a:spcBef>
                <a:spcPts val="0"/>
              </a:spcBef>
            </a:pPr>
            <a:r>
              <a:rPr lang="en-US" sz="2400" dirty="0">
                <a:ea typeface="Calibri"/>
                <a:cs typeface="Calibri"/>
              </a:rPr>
              <a:t>Mild bilateral lower motor neuron facial weakness</a:t>
            </a:r>
          </a:p>
          <a:p>
            <a:pPr marL="151765">
              <a:spcBef>
                <a:spcPts val="0"/>
              </a:spcBef>
            </a:pPr>
            <a:endParaRPr lang="en-US" sz="2400" dirty="0">
              <a:ea typeface="Calibri"/>
              <a:cs typeface="Calibri"/>
            </a:endParaRPr>
          </a:p>
          <a:p>
            <a:pPr marL="151765">
              <a:spcBef>
                <a:spcPts val="0"/>
              </a:spcBef>
            </a:pPr>
            <a:r>
              <a:rPr lang="en-US" sz="2400" dirty="0">
                <a:ea typeface="Calibri"/>
                <a:cs typeface="Calibri"/>
              </a:rPr>
              <a:t>Dysphagia requiring liquid and puree diet</a:t>
            </a:r>
          </a:p>
        </p:txBody>
      </p:sp>
      <p:sp>
        <p:nvSpPr>
          <p:cNvPr id="4" name="Slide Number Placeholder 3">
            <a:extLst>
              <a:ext uri="{FF2B5EF4-FFF2-40B4-BE49-F238E27FC236}">
                <a16:creationId xmlns:a16="http://schemas.microsoft.com/office/drawing/2014/main" id="{4FBA1D4B-B578-692D-F9FC-DE3DCDD32F15}"/>
              </a:ext>
            </a:extLst>
          </p:cNvPr>
          <p:cNvSpPr>
            <a:spLocks noGrp="1"/>
          </p:cNvSpPr>
          <p:nvPr>
            <p:ph type="sldNum" sz="quarter" idx="12"/>
          </p:nvPr>
        </p:nvSpPr>
        <p:spPr/>
        <p:txBody>
          <a:bodyPr/>
          <a:lstStyle/>
          <a:p>
            <a:fld id="{0D844FE0-7BE3-9743-8A6A-C8DD48AE7D68}" type="slidenum">
              <a:rPr lang="en-US" smtClean="0"/>
              <a:t>6</a:t>
            </a:fld>
            <a:endParaRPr lang="en-US"/>
          </a:p>
        </p:txBody>
      </p:sp>
      <p:pic>
        <p:nvPicPr>
          <p:cNvPr id="10" name="Audio 9">
            <a:extLst>
              <a:ext uri="{FF2B5EF4-FFF2-40B4-BE49-F238E27FC236}">
                <a16:creationId xmlns:a16="http://schemas.microsoft.com/office/drawing/2014/main" id="{CCF57B3C-CA0B-3D5D-FD48-FC9A244179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83187490"/>
      </p:ext>
    </p:extLst>
  </p:cSld>
  <p:clrMapOvr>
    <a:masterClrMapping/>
  </p:clrMapOvr>
  <mc:AlternateContent xmlns:mc="http://schemas.openxmlformats.org/markup-compatibility/2006">
    <mc:Choice xmlns:p14="http://schemas.microsoft.com/office/powerpoint/2010/main" Requires="p14">
      <p:transition spd="slow" p14:dur="2000" advTm="31514"/>
    </mc:Choice>
    <mc:Fallback>
      <p:transition spd="slow" advTm="31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9561"/>
            <a:ext cx="10515600" cy="1325563"/>
          </a:xfrm>
        </p:spPr>
        <p:txBody>
          <a:bodyPr/>
          <a:lstStyle/>
          <a:p>
            <a:pPr algn="ctr"/>
            <a:r>
              <a:rPr lang="en-US" dirty="0"/>
              <a:t>What is in your differential diagnosis?</a:t>
            </a:r>
          </a:p>
        </p:txBody>
      </p:sp>
      <p:pic>
        <p:nvPicPr>
          <p:cNvPr id="5" name="Audio 4">
            <a:extLst>
              <a:ext uri="{FF2B5EF4-FFF2-40B4-BE49-F238E27FC236}">
                <a16:creationId xmlns:a16="http://schemas.microsoft.com/office/drawing/2014/main" id="{A6889C47-9BA0-94A6-B671-BB29501AB0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11711790"/>
      </p:ext>
    </p:extLst>
  </p:cSld>
  <p:clrMapOvr>
    <a:masterClrMapping/>
  </p:clrMapOvr>
  <mc:AlternateContent xmlns:mc="http://schemas.openxmlformats.org/markup-compatibility/2006">
    <mc:Choice xmlns:p14="http://schemas.microsoft.com/office/powerpoint/2010/main" Requires="p14">
      <p:transition spd="slow" p14:dur="2000" advTm="11063"/>
    </mc:Choice>
    <mc:Fallback>
      <p:transition spd="slow" advTm="11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B849-EE55-A55D-13EE-8E66878071C4}"/>
              </a:ext>
            </a:extLst>
          </p:cNvPr>
          <p:cNvSpPr>
            <a:spLocks noGrp="1"/>
          </p:cNvSpPr>
          <p:nvPr>
            <p:ph type="title"/>
          </p:nvPr>
        </p:nvSpPr>
        <p:spPr/>
        <p:txBody>
          <a:bodyPr>
            <a:normAutofit fontScale="90000"/>
          </a:bodyPr>
          <a:lstStyle/>
          <a:p>
            <a:r>
              <a:rPr lang="en-US" sz="4000" b="0" baseline="0" dirty="0">
                <a:cs typeface="Arial" panose="020B0604020202020204" pitchFamily="34" charset="0"/>
              </a:rPr>
              <a:t>Differential diagnosis  - Progressive ophthalmoplegia, bulbar symptoms, and pupillary involvement</a:t>
            </a:r>
            <a:r>
              <a:rPr lang="en-US" sz="40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F2DB6354-5791-6045-E0C3-E21A061BCA4D}"/>
              </a:ext>
            </a:extLst>
          </p:cNvPr>
          <p:cNvSpPr>
            <a:spLocks noGrp="1"/>
          </p:cNvSpPr>
          <p:nvPr>
            <p:ph idx="1"/>
          </p:nvPr>
        </p:nvSpPr>
        <p:spPr>
          <a:xfrm>
            <a:off x="1490869" y="1801015"/>
            <a:ext cx="9866243" cy="3820766"/>
          </a:xfrm>
        </p:spPr>
        <p:txBody>
          <a:bodyPr vert="horz" lIns="91440" tIns="45720" rIns="91440" bIns="45720" rtlCol="0" anchor="t">
            <a:normAutofit/>
          </a:bodyPr>
          <a:lstStyle/>
          <a:p>
            <a:pPr marL="608965" indent="-456565">
              <a:spcBef>
                <a:spcPts val="0"/>
              </a:spcBef>
            </a:pPr>
            <a:r>
              <a:rPr lang="en-US" sz="2700" dirty="0">
                <a:ea typeface="Calibri"/>
                <a:cs typeface="Calibri"/>
              </a:rPr>
              <a:t>Botulism</a:t>
            </a:r>
          </a:p>
          <a:p>
            <a:pPr marL="608965" indent="-456565">
              <a:spcBef>
                <a:spcPts val="0"/>
              </a:spcBef>
            </a:pPr>
            <a:r>
              <a:rPr lang="en-US" sz="2700" dirty="0">
                <a:ea typeface="Calibri"/>
                <a:cs typeface="Calibri"/>
              </a:rPr>
              <a:t>AIDP/Miller Fisher Syndrome (MFS)</a:t>
            </a:r>
          </a:p>
          <a:p>
            <a:pPr marL="608965" indent="-456565">
              <a:spcBef>
                <a:spcPts val="0"/>
              </a:spcBef>
            </a:pPr>
            <a:r>
              <a:rPr lang="en-US" sz="2700" dirty="0">
                <a:ea typeface="Calibri"/>
                <a:cs typeface="Calibri"/>
              </a:rPr>
              <a:t>Bickerstaff encephalitis</a:t>
            </a:r>
          </a:p>
          <a:p>
            <a:pPr marL="608965" indent="-456565">
              <a:spcBef>
                <a:spcPts val="0"/>
              </a:spcBef>
            </a:pPr>
            <a:r>
              <a:rPr lang="en-US" sz="2700" dirty="0">
                <a:ea typeface="Calibri"/>
                <a:cs typeface="Calibri"/>
              </a:rPr>
              <a:t>Neuromuscular junction disorders (MG, LEMS)</a:t>
            </a:r>
          </a:p>
          <a:p>
            <a:pPr marL="608965" indent="-456565">
              <a:spcBef>
                <a:spcPts val="0"/>
              </a:spcBef>
            </a:pPr>
            <a:r>
              <a:rPr lang="en-US" sz="2700" dirty="0">
                <a:ea typeface="Calibri"/>
                <a:cs typeface="Calibri"/>
              </a:rPr>
              <a:t>Organophosphate poisoning</a:t>
            </a:r>
          </a:p>
          <a:p>
            <a:pPr marL="608965" indent="-456565">
              <a:spcBef>
                <a:spcPts val="0"/>
              </a:spcBef>
            </a:pPr>
            <a:r>
              <a:rPr lang="en-US" sz="2700" dirty="0">
                <a:ea typeface="Calibri"/>
                <a:cs typeface="Calibri"/>
              </a:rPr>
              <a:t>Heavy metal intoxication</a:t>
            </a:r>
          </a:p>
          <a:p>
            <a:pPr marL="608965" indent="-456565">
              <a:spcBef>
                <a:spcPts val="0"/>
              </a:spcBef>
            </a:pPr>
            <a:r>
              <a:rPr lang="en-US" sz="2700" dirty="0">
                <a:ea typeface="Calibri"/>
                <a:cs typeface="Calibri"/>
              </a:rPr>
              <a:t>Poliomyelitis</a:t>
            </a:r>
          </a:p>
          <a:p>
            <a:pPr marL="608965" indent="-456565">
              <a:spcBef>
                <a:spcPts val="0"/>
              </a:spcBef>
            </a:pPr>
            <a:r>
              <a:rPr lang="en-US" sz="2700" dirty="0">
                <a:ea typeface="Calibri"/>
                <a:cs typeface="Calibri"/>
              </a:rPr>
              <a:t>West Nile virus</a:t>
            </a:r>
          </a:p>
          <a:p>
            <a:pPr marL="608965" indent="-456565">
              <a:spcBef>
                <a:spcPts val="0"/>
              </a:spcBef>
            </a:pPr>
            <a:r>
              <a:rPr lang="en-US" sz="2700" dirty="0">
                <a:ea typeface="Calibri"/>
                <a:cs typeface="Calibri"/>
              </a:rPr>
              <a:t>Tetrodotoxin poisoning</a:t>
            </a:r>
          </a:p>
          <a:p>
            <a:pPr marL="608965" indent="-456565">
              <a:spcBef>
                <a:spcPts val="0"/>
              </a:spcBef>
            </a:pPr>
            <a:r>
              <a:rPr lang="en-US" sz="2700" dirty="0">
                <a:ea typeface="Calibri"/>
                <a:cs typeface="Calibri"/>
              </a:rPr>
              <a:t>Wernicke’s encephalopathy</a:t>
            </a:r>
          </a:p>
        </p:txBody>
      </p:sp>
      <p:sp>
        <p:nvSpPr>
          <p:cNvPr id="4" name="Slide Number Placeholder 3">
            <a:extLst>
              <a:ext uri="{FF2B5EF4-FFF2-40B4-BE49-F238E27FC236}">
                <a16:creationId xmlns:a16="http://schemas.microsoft.com/office/drawing/2014/main" id="{2E8D1449-AB56-A0AF-1A94-D5CAA438F9D3}"/>
              </a:ext>
            </a:extLst>
          </p:cNvPr>
          <p:cNvSpPr>
            <a:spLocks noGrp="1"/>
          </p:cNvSpPr>
          <p:nvPr>
            <p:ph type="sldNum" sz="quarter" idx="12"/>
          </p:nvPr>
        </p:nvSpPr>
        <p:spPr/>
        <p:txBody>
          <a:bodyPr/>
          <a:lstStyle/>
          <a:p>
            <a:fld id="{0D844FE0-7BE3-9743-8A6A-C8DD48AE7D68}" type="slidenum">
              <a:rPr lang="en-US" smtClean="0"/>
              <a:t>8</a:t>
            </a:fld>
            <a:endParaRPr lang="en-US"/>
          </a:p>
        </p:txBody>
      </p:sp>
      <p:pic>
        <p:nvPicPr>
          <p:cNvPr id="13" name="Audio 12">
            <a:extLst>
              <a:ext uri="{FF2B5EF4-FFF2-40B4-BE49-F238E27FC236}">
                <a16:creationId xmlns:a16="http://schemas.microsoft.com/office/drawing/2014/main" id="{637FEC03-DFA4-511D-BEF8-D5B4928D98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30176408"/>
      </p:ext>
    </p:extLst>
  </p:cSld>
  <p:clrMapOvr>
    <a:masterClrMapping/>
  </p:clrMapOvr>
  <mc:AlternateContent xmlns:mc="http://schemas.openxmlformats.org/markup-compatibility/2006">
    <mc:Choice xmlns:p14="http://schemas.microsoft.com/office/powerpoint/2010/main" Requires="p14">
      <p:transition spd="slow" p14:dur="2000" advTm="50513"/>
    </mc:Choice>
    <mc:Fallback>
      <p:transition spd="slow" advTm="50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32565-A301-A015-0F84-F2FA68C36CC2}"/>
              </a:ext>
            </a:extLst>
          </p:cNvPr>
          <p:cNvSpPr>
            <a:spLocks noGrp="1"/>
          </p:cNvSpPr>
          <p:nvPr>
            <p:ph type="title"/>
          </p:nvPr>
        </p:nvSpPr>
        <p:spPr/>
        <p:txBody>
          <a:bodyPr/>
          <a:lstStyle/>
          <a:p>
            <a:r>
              <a:rPr lang="en-US" sz="4400" b="0" baseline="0" dirty="0">
                <a:cs typeface="Arial" panose="020B0604020202020204" pitchFamily="34" charset="0"/>
              </a:rPr>
              <a:t>Imaging</a:t>
            </a:r>
            <a:r>
              <a:rPr lang="en-US" sz="44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500CAFDF-2960-FAE2-2537-3A3703271089}"/>
              </a:ext>
            </a:extLst>
          </p:cNvPr>
          <p:cNvSpPr>
            <a:spLocks noGrp="1"/>
          </p:cNvSpPr>
          <p:nvPr>
            <p:ph idx="1"/>
          </p:nvPr>
        </p:nvSpPr>
        <p:spPr>
          <a:xfrm>
            <a:off x="838200" y="1690688"/>
            <a:ext cx="4114284" cy="3820766"/>
          </a:xfrm>
        </p:spPr>
        <p:txBody>
          <a:bodyPr vert="horz" lIns="91440" tIns="45720" rIns="91440" bIns="45720" rtlCol="0" anchor="t">
            <a:normAutofit fontScale="85000" lnSpcReduction="20000"/>
          </a:bodyPr>
          <a:lstStyle/>
          <a:p>
            <a:r>
              <a:rPr lang="en-US" sz="2700" dirty="0">
                <a:ea typeface="Calibri"/>
                <a:cs typeface="Arial" panose="020B0604020202020204" pitchFamily="34" charset="0"/>
              </a:rPr>
              <a:t>MRI brain and orbit with and without contrast:</a:t>
            </a:r>
          </a:p>
          <a:p>
            <a:pPr marL="837565" lvl="1" indent="-380365"/>
            <a:r>
              <a:rPr lang="en-US" sz="2300" dirty="0">
                <a:ea typeface="Calibri"/>
                <a:cs typeface="Arial" panose="020B0604020202020204" pitchFamily="34" charset="0"/>
              </a:rPr>
              <a:t>Partial empty </a:t>
            </a:r>
            <a:r>
              <a:rPr lang="en-US" sz="2300" dirty="0" err="1">
                <a:ea typeface="Calibri"/>
                <a:cs typeface="Arial" panose="020B0604020202020204" pitchFamily="34" charset="0"/>
              </a:rPr>
              <a:t>sella</a:t>
            </a:r>
            <a:r>
              <a:rPr lang="en-US" sz="2300" dirty="0">
                <a:ea typeface="Calibri"/>
                <a:cs typeface="Arial" panose="020B0604020202020204" pitchFamily="34" charset="0"/>
              </a:rPr>
              <a:t>, focal indentation of posterior globes, mild tortuosity of optic nerves with mild enlargement of CSF spaces surrounding the nerves</a:t>
            </a:r>
          </a:p>
          <a:p>
            <a:pPr marL="837565" lvl="1" indent="-380365"/>
            <a:r>
              <a:rPr lang="en-US" sz="2300" dirty="0">
                <a:ea typeface="Calibri"/>
                <a:cs typeface="Arial" panose="020B0604020202020204" pitchFamily="34" charset="0"/>
              </a:rPr>
              <a:t>Otherwise unremarkable</a:t>
            </a:r>
          </a:p>
          <a:p>
            <a:endParaRPr lang="en-US" sz="2700" dirty="0">
              <a:ea typeface="Calibri"/>
              <a:cs typeface="Arial" panose="020B0604020202020204" pitchFamily="34" charset="0"/>
            </a:endParaRPr>
          </a:p>
          <a:p>
            <a:r>
              <a:rPr lang="en-US" sz="2700" dirty="0">
                <a:ea typeface="Calibri"/>
                <a:cs typeface="Arial" panose="020B0604020202020204" pitchFamily="34" charset="0"/>
              </a:rPr>
              <a:t>MRI cervical spine with and without contrast:</a:t>
            </a:r>
          </a:p>
          <a:p>
            <a:pPr marL="837565" lvl="1" indent="-380365"/>
            <a:r>
              <a:rPr lang="en-US" sz="2300" dirty="0">
                <a:ea typeface="Calibri"/>
                <a:cs typeface="Arial" panose="020B0604020202020204" pitchFamily="34" charset="0"/>
              </a:rPr>
              <a:t>Unremarkable</a:t>
            </a:r>
          </a:p>
        </p:txBody>
      </p:sp>
      <p:sp>
        <p:nvSpPr>
          <p:cNvPr id="4" name="Slide Number Placeholder 3">
            <a:extLst>
              <a:ext uri="{FF2B5EF4-FFF2-40B4-BE49-F238E27FC236}">
                <a16:creationId xmlns:a16="http://schemas.microsoft.com/office/drawing/2014/main" id="{66C58B55-5366-67AA-85A8-531AC895D5C2}"/>
              </a:ext>
            </a:extLst>
          </p:cNvPr>
          <p:cNvSpPr>
            <a:spLocks noGrp="1"/>
          </p:cNvSpPr>
          <p:nvPr>
            <p:ph type="sldNum" sz="quarter" idx="12"/>
          </p:nvPr>
        </p:nvSpPr>
        <p:spPr/>
        <p:txBody>
          <a:bodyPr/>
          <a:lstStyle/>
          <a:p>
            <a:fld id="{0D844FE0-7BE3-9743-8A6A-C8DD48AE7D68}" type="slidenum">
              <a:rPr lang="en-US" dirty="0" smtClean="0"/>
              <a:t>9</a:t>
            </a:fld>
            <a:endParaRPr lang="en-US" dirty="0"/>
          </a:p>
        </p:txBody>
      </p:sp>
      <p:pic>
        <p:nvPicPr>
          <p:cNvPr id="5" name="Picture 4"/>
          <p:cNvPicPr>
            <a:picLocks noChangeAspect="1"/>
          </p:cNvPicPr>
          <p:nvPr/>
        </p:nvPicPr>
        <p:blipFill>
          <a:blip r:embed="rId5"/>
          <a:stretch>
            <a:fillRect/>
          </a:stretch>
        </p:blipFill>
        <p:spPr>
          <a:xfrm>
            <a:off x="5055053" y="189830"/>
            <a:ext cx="4127124" cy="3750562"/>
          </a:xfrm>
          <a:prstGeom prst="rect">
            <a:avLst/>
          </a:prstGeom>
        </p:spPr>
      </p:pic>
      <p:pic>
        <p:nvPicPr>
          <p:cNvPr id="6" name="Picture 5"/>
          <p:cNvPicPr>
            <a:picLocks noChangeAspect="1"/>
          </p:cNvPicPr>
          <p:nvPr/>
        </p:nvPicPr>
        <p:blipFill>
          <a:blip r:embed="rId6"/>
          <a:stretch>
            <a:fillRect/>
          </a:stretch>
        </p:blipFill>
        <p:spPr>
          <a:xfrm>
            <a:off x="8806477" y="3777838"/>
            <a:ext cx="3385523" cy="3080162"/>
          </a:xfrm>
          <a:prstGeom prst="rect">
            <a:avLst/>
          </a:prstGeom>
        </p:spPr>
      </p:pic>
      <p:pic>
        <p:nvPicPr>
          <p:cNvPr id="14" name="Audio 13">
            <a:extLst>
              <a:ext uri="{FF2B5EF4-FFF2-40B4-BE49-F238E27FC236}">
                <a16:creationId xmlns:a16="http://schemas.microsoft.com/office/drawing/2014/main" id="{FBDE1822-0CB1-AE78-275C-FE380723AD8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90955850"/>
      </p:ext>
    </p:extLst>
  </p:cSld>
  <p:clrMapOvr>
    <a:masterClrMapping/>
  </p:clrMapOvr>
  <mc:AlternateContent xmlns:mc="http://schemas.openxmlformats.org/markup-compatibility/2006">
    <mc:Choice xmlns:p14="http://schemas.microsoft.com/office/powerpoint/2010/main" Requires="p14">
      <p:transition spd="slow" p14:dur="2000" advTm="37775"/>
    </mc:Choice>
    <mc:Fallback>
      <p:transition spd="slow" advTm="37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9561"/>
            <a:ext cx="10515600" cy="1325563"/>
          </a:xfrm>
        </p:spPr>
        <p:txBody>
          <a:bodyPr/>
          <a:lstStyle/>
          <a:p>
            <a:pPr algn="ctr"/>
            <a:r>
              <a:rPr lang="en-US" dirty="0"/>
              <a:t>What testing would you want next?</a:t>
            </a:r>
          </a:p>
        </p:txBody>
      </p:sp>
      <p:pic>
        <p:nvPicPr>
          <p:cNvPr id="16" name="Audio 15">
            <a:extLst>
              <a:ext uri="{FF2B5EF4-FFF2-40B4-BE49-F238E27FC236}">
                <a16:creationId xmlns:a16="http://schemas.microsoft.com/office/drawing/2014/main" id="{9D0CE990-F503-155B-CD54-47252DC43C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06606327"/>
      </p:ext>
    </p:extLst>
  </p:cSld>
  <p:clrMapOvr>
    <a:masterClrMapping/>
  </p:clrMapOvr>
  <mc:AlternateContent xmlns:mc="http://schemas.openxmlformats.org/markup-compatibility/2006">
    <mc:Choice xmlns:p14="http://schemas.microsoft.com/office/powerpoint/2010/main" Requires="p14">
      <p:transition spd="slow" p14:dur="2000" advTm="16288"/>
    </mc:Choice>
    <mc:Fallback>
      <p:transition spd="slow" advTm="16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87D2-AB72-258B-6411-98311AC5C102}"/>
              </a:ext>
            </a:extLst>
          </p:cNvPr>
          <p:cNvSpPr>
            <a:spLocks noGrp="1"/>
          </p:cNvSpPr>
          <p:nvPr>
            <p:ph type="title"/>
          </p:nvPr>
        </p:nvSpPr>
        <p:spPr/>
        <p:txBody>
          <a:bodyPr/>
          <a:lstStyle/>
          <a:p>
            <a:r>
              <a:rPr lang="en-US" b="0" dirty="0">
                <a:ea typeface="Calibri Light"/>
                <a:cs typeface="Arial" panose="020B0604020202020204" pitchFamily="34" charset="0"/>
              </a:rPr>
              <a:t>Labs - CSF</a:t>
            </a:r>
            <a:endParaRPr lang="en-US" b="0" dirty="0">
              <a:cs typeface="Arial" panose="020B0604020202020204" pitchFamily="34" charset="0"/>
            </a:endParaRPr>
          </a:p>
        </p:txBody>
      </p:sp>
      <p:sp>
        <p:nvSpPr>
          <p:cNvPr id="4" name="Slide Number Placeholder 3">
            <a:extLst>
              <a:ext uri="{FF2B5EF4-FFF2-40B4-BE49-F238E27FC236}">
                <a16:creationId xmlns:a16="http://schemas.microsoft.com/office/drawing/2014/main" id="{85BAE541-D4E7-E28D-549F-B2A4868B352F}"/>
              </a:ext>
            </a:extLst>
          </p:cNvPr>
          <p:cNvSpPr>
            <a:spLocks noGrp="1"/>
          </p:cNvSpPr>
          <p:nvPr>
            <p:ph type="sldNum" sz="quarter" idx="12"/>
          </p:nvPr>
        </p:nvSpPr>
        <p:spPr/>
        <p:txBody>
          <a:bodyPr/>
          <a:lstStyle/>
          <a:p>
            <a:fld id="{0D844FE0-7BE3-9743-8A6A-C8DD48AE7D68}" type="slidenum">
              <a:rPr lang="en-US" smtClean="0"/>
              <a:t>11</a:t>
            </a:fld>
            <a:endParaRPr lang="en-US"/>
          </a:p>
        </p:txBody>
      </p:sp>
      <p:sp>
        <p:nvSpPr>
          <p:cNvPr id="6" name="Content Placeholder 2">
            <a:extLst>
              <a:ext uri="{FF2B5EF4-FFF2-40B4-BE49-F238E27FC236}">
                <a16:creationId xmlns:a16="http://schemas.microsoft.com/office/drawing/2014/main" id="{F07D74A4-295F-81C4-3200-03A562757D23}"/>
              </a:ext>
            </a:extLst>
          </p:cNvPr>
          <p:cNvSpPr txBox="1">
            <a:spLocks/>
          </p:cNvSpPr>
          <p:nvPr/>
        </p:nvSpPr>
        <p:spPr>
          <a:xfrm>
            <a:off x="834117" y="1446306"/>
            <a:ext cx="4796662" cy="3246419"/>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08965" indent="-456565">
              <a:spcBef>
                <a:spcPts val="1600"/>
              </a:spcBef>
              <a:buSzPts val="1800"/>
              <a:buFontTx/>
              <a:buChar char="●"/>
            </a:pPr>
            <a:r>
              <a:rPr lang="en-US" sz="1867" dirty="0">
                <a:solidFill>
                  <a:schemeClr val="tx1"/>
                </a:solidFill>
                <a:latin typeface="Arial" panose="020B0604020202020204" pitchFamily="34" charset="0"/>
                <a:cs typeface="Arial" panose="020B0604020202020204" pitchFamily="34" charset="0"/>
              </a:rPr>
              <a:t>Opening pressure 23 cm H</a:t>
            </a:r>
            <a:r>
              <a:rPr lang="en-US" sz="1867" baseline="-25000" dirty="0">
                <a:solidFill>
                  <a:schemeClr val="tx1"/>
                </a:solidFill>
                <a:latin typeface="Arial" panose="020B0604020202020204" pitchFamily="34" charset="0"/>
                <a:cs typeface="Arial" panose="020B0604020202020204" pitchFamily="34" charset="0"/>
              </a:rPr>
              <a:t>2</a:t>
            </a:r>
            <a:r>
              <a:rPr lang="en-US" sz="1867" dirty="0">
                <a:solidFill>
                  <a:schemeClr val="tx1"/>
                </a:solidFill>
                <a:latin typeface="Arial" panose="020B0604020202020204" pitchFamily="34" charset="0"/>
                <a:cs typeface="Arial" panose="020B0604020202020204" pitchFamily="34" charset="0"/>
              </a:rPr>
              <a:t>O</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56565">
              <a:buSzPts val="1800"/>
              <a:buFontTx/>
              <a:buChar char="●"/>
            </a:pPr>
            <a:r>
              <a:rPr lang="en-US" sz="1867" dirty="0">
                <a:solidFill>
                  <a:schemeClr val="tx1"/>
                </a:solidFill>
                <a:latin typeface="Arial" panose="020B0604020202020204" pitchFamily="34" charset="0"/>
                <a:cs typeface="Arial" panose="020B0604020202020204" pitchFamily="34" charset="0"/>
              </a:rPr>
              <a:t>Clear, colorless</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56565">
              <a:buSzPts val="1800"/>
              <a:buFontTx/>
              <a:buChar char="●"/>
            </a:pPr>
            <a:r>
              <a:rPr lang="en-US" sz="1867" dirty="0">
                <a:solidFill>
                  <a:schemeClr val="tx1"/>
                </a:solidFill>
                <a:latin typeface="Arial" panose="020B0604020202020204" pitchFamily="34" charset="0"/>
                <a:cs typeface="Arial" panose="020B0604020202020204" pitchFamily="34" charset="0"/>
              </a:rPr>
              <a:t>Normal cell counts, glucose, protein</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22910">
              <a:buSzPts val="1400"/>
              <a:buFontTx/>
              <a:buChar char="●"/>
            </a:pPr>
            <a:r>
              <a:rPr lang="en-US" sz="1867" dirty="0">
                <a:solidFill>
                  <a:schemeClr val="tx1"/>
                </a:solidFill>
                <a:latin typeface="Arial" panose="020B0604020202020204" pitchFamily="34" charset="0"/>
                <a:cs typeface="Arial" panose="020B0604020202020204" pitchFamily="34" charset="0"/>
              </a:rPr>
              <a:t>Culture with no growth</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22910">
              <a:buSzPts val="1400"/>
              <a:buFontTx/>
              <a:buChar char="●"/>
            </a:pPr>
            <a:r>
              <a:rPr lang="en-US" sz="1850" dirty="0">
                <a:solidFill>
                  <a:schemeClr val="tx1"/>
                </a:solidFill>
                <a:latin typeface="Arial" panose="020B0604020202020204" pitchFamily="34" charset="0"/>
                <a:cs typeface="Arial" panose="020B0604020202020204" pitchFamily="34" charset="0"/>
              </a:rPr>
              <a:t>Meningitis/encephalitis panel negative</a:t>
            </a:r>
            <a:endParaRPr lang="en-US" sz="1850" dirty="0">
              <a:solidFill>
                <a:schemeClr val="tx1"/>
              </a:solidFill>
              <a:latin typeface="Arial" panose="020B0604020202020204" pitchFamily="34" charset="0"/>
              <a:ea typeface="Calibri"/>
              <a:cs typeface="Arial" panose="020B0604020202020204" pitchFamily="34" charset="0"/>
            </a:endParaRPr>
          </a:p>
          <a:p>
            <a:pPr marL="608965" indent="-422910">
              <a:buSzPts val="1400"/>
              <a:buFontTx/>
              <a:buChar char="●"/>
            </a:pPr>
            <a:r>
              <a:rPr lang="en-US" sz="1867" dirty="0">
                <a:solidFill>
                  <a:schemeClr val="tx1"/>
                </a:solidFill>
                <a:latin typeface="Arial" panose="020B0604020202020204" pitchFamily="34" charset="0"/>
                <a:cs typeface="Arial" panose="020B0604020202020204" pitchFamily="34" charset="0"/>
              </a:rPr>
              <a:t>VDRL negative</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22910">
              <a:buSzPts val="1400"/>
              <a:buFontTx/>
              <a:buChar char="●"/>
            </a:pPr>
            <a:r>
              <a:rPr lang="en-US" sz="1867" dirty="0">
                <a:solidFill>
                  <a:schemeClr val="tx1"/>
                </a:solidFill>
                <a:latin typeface="Arial" panose="020B0604020202020204" pitchFamily="34" charset="0"/>
                <a:cs typeface="Arial" panose="020B0604020202020204" pitchFamily="34" charset="0"/>
              </a:rPr>
              <a:t>Lyme PCR negative</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22910">
              <a:buSzPts val="1400"/>
              <a:buFontTx/>
              <a:buChar char="●"/>
            </a:pPr>
            <a:r>
              <a:rPr lang="en-US" sz="1867" dirty="0">
                <a:solidFill>
                  <a:schemeClr val="tx1"/>
                </a:solidFill>
                <a:latin typeface="Arial" panose="020B0604020202020204" pitchFamily="34" charset="0"/>
                <a:cs typeface="Arial" panose="020B0604020202020204" pitchFamily="34" charset="0"/>
              </a:rPr>
              <a:t>WNV PCR negative</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a:p>
            <a:pPr marL="608965" indent="-422910">
              <a:buSzPts val="1400"/>
              <a:buFontTx/>
              <a:buChar char="●"/>
            </a:pPr>
            <a:r>
              <a:rPr lang="en-US" sz="1867" dirty="0">
                <a:solidFill>
                  <a:schemeClr val="tx1"/>
                </a:solidFill>
                <a:latin typeface="Arial" panose="020B0604020202020204" pitchFamily="34" charset="0"/>
                <a:cs typeface="Arial" panose="020B0604020202020204" pitchFamily="34" charset="0"/>
              </a:rPr>
              <a:t>ACE negative</a:t>
            </a:r>
            <a:endParaRPr lang="en-US" sz="1867" dirty="0">
              <a:solidFill>
                <a:schemeClr val="tx1"/>
              </a:solidFill>
              <a:latin typeface="Arial" panose="020B0604020202020204" pitchFamily="34" charset="0"/>
              <a:ea typeface="Calibri" panose="020F0502020204030204"/>
              <a:cs typeface="Arial" panose="020B0604020202020204" pitchFamily="34" charset="0"/>
            </a:endParaRPr>
          </a:p>
        </p:txBody>
      </p:sp>
      <p:pic>
        <p:nvPicPr>
          <p:cNvPr id="10" name="Audio 9">
            <a:extLst>
              <a:ext uri="{FF2B5EF4-FFF2-40B4-BE49-F238E27FC236}">
                <a16:creationId xmlns:a16="http://schemas.microsoft.com/office/drawing/2014/main" id="{9A232E0F-A109-12A5-7B92-7687DBC682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87112949"/>
      </p:ext>
    </p:extLst>
  </p:cSld>
  <p:clrMapOvr>
    <a:masterClrMapping/>
  </p:clrMapOvr>
  <mc:AlternateContent xmlns:mc="http://schemas.openxmlformats.org/markup-compatibility/2006">
    <mc:Choice xmlns:p14="http://schemas.microsoft.com/office/powerpoint/2010/main" Requires="p14">
      <p:transition spd="slow" p14:dur="2000" advTm="35068"/>
    </mc:Choice>
    <mc:Fallback>
      <p:transition spd="slow" advTm="35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Labs - Serum</a:t>
            </a:r>
          </a:p>
        </p:txBody>
      </p:sp>
      <p:sp>
        <p:nvSpPr>
          <p:cNvPr id="4" name="TextBox 3">
            <a:extLst>
              <a:ext uri="{FF2B5EF4-FFF2-40B4-BE49-F238E27FC236}">
                <a16:creationId xmlns:a16="http://schemas.microsoft.com/office/drawing/2014/main" id="{BB9B577E-4146-0926-ECF7-A70C72D7A8B4}"/>
              </a:ext>
            </a:extLst>
          </p:cNvPr>
          <p:cNvSpPr txBox="1"/>
          <p:nvPr/>
        </p:nvSpPr>
        <p:spPr>
          <a:xfrm>
            <a:off x="722085" y="1395185"/>
            <a:ext cx="7198757" cy="53014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22275">
              <a:buFont typeface="Arial,Sans-Serif"/>
              <a:buChar char="●"/>
            </a:pPr>
            <a:r>
              <a:rPr lang="en-US" sz="1850" dirty="0">
                <a:latin typeface="Arial" panose="020B0604020202020204" pitchFamily="34" charset="0"/>
                <a:cs typeface="Arial" panose="020B0604020202020204" pitchFamily="34" charset="0"/>
              </a:rPr>
              <a:t>ESR 20, CRP 7.5​</a:t>
            </a:r>
            <a:endParaRPr lang="en-US" sz="185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850" dirty="0">
                <a:latin typeface="Arial" panose="020B0604020202020204" pitchFamily="34" charset="0"/>
                <a:cs typeface="Arial" panose="020B0604020202020204" pitchFamily="34" charset="0"/>
              </a:rPr>
              <a:t>ANA negative​</a:t>
            </a:r>
            <a:endParaRPr lang="en-US" sz="185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Ganglioside abs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err="1">
                <a:latin typeface="Arial" panose="020B0604020202020204" pitchFamily="34" charset="0"/>
                <a:cs typeface="Arial" panose="020B0604020202020204" pitchFamily="34" charset="0"/>
              </a:rPr>
              <a:t>AChR</a:t>
            </a:r>
            <a:r>
              <a:rPr lang="en-US" sz="1900" dirty="0">
                <a:latin typeface="Arial" panose="020B0604020202020204" pitchFamily="34" charset="0"/>
                <a:cs typeface="Arial" panose="020B0604020202020204" pitchFamily="34" charset="0"/>
              </a:rPr>
              <a:t> abs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MOG, AQP4 ab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HIV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850" dirty="0">
                <a:latin typeface="Arial" panose="020B0604020202020204" pitchFamily="34" charset="0"/>
                <a:cs typeface="Arial" panose="020B0604020202020204" pitchFamily="34" charset="0"/>
              </a:rPr>
              <a:t>Treponemal ab negative​</a:t>
            </a:r>
            <a:endParaRPr lang="en-US" sz="185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err="1">
                <a:latin typeface="Arial" panose="020B0604020202020204" pitchFamily="34" charset="0"/>
                <a:cs typeface="Arial" panose="020B0604020202020204" pitchFamily="34" charset="0"/>
              </a:rPr>
              <a:t>Quantiferon</a:t>
            </a:r>
            <a:r>
              <a:rPr lang="en-US" sz="1900" dirty="0">
                <a:latin typeface="Arial" panose="020B0604020202020204" pitchFamily="34" charset="0"/>
                <a:cs typeface="Arial" panose="020B0604020202020204" pitchFamily="34" charset="0"/>
              </a:rPr>
              <a:t> TB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Rickettsia ab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err="1">
                <a:latin typeface="Arial" panose="020B0604020202020204" pitchFamily="34" charset="0"/>
                <a:cs typeface="Arial" panose="020B0604020202020204" pitchFamily="34" charset="0"/>
              </a:rPr>
              <a:t>Ehrlichia</a:t>
            </a:r>
            <a:r>
              <a:rPr lang="en-US" sz="1900" dirty="0">
                <a:latin typeface="Arial" panose="020B0604020202020204" pitchFamily="34" charset="0"/>
                <a:cs typeface="Arial" panose="020B0604020202020204" pitchFamily="34" charset="0"/>
              </a:rPr>
              <a:t> ab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CMV PCR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err="1">
                <a:latin typeface="Arial" panose="020B0604020202020204" pitchFamily="34" charset="0"/>
                <a:cs typeface="Arial" panose="020B0604020202020204" pitchFamily="34" charset="0"/>
              </a:rPr>
              <a:t>Anaplasma</a:t>
            </a:r>
            <a:r>
              <a:rPr lang="en-US" sz="1900" dirty="0">
                <a:latin typeface="Arial" panose="020B0604020202020204" pitchFamily="34" charset="0"/>
                <a:cs typeface="Arial" panose="020B0604020202020204" pitchFamily="34" charset="0"/>
              </a:rPr>
              <a:t> ab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Parasite immunoassay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900" dirty="0">
                <a:latin typeface="Arial" panose="020B0604020202020204" pitchFamily="34" charset="0"/>
                <a:cs typeface="Arial" panose="020B0604020202020204" pitchFamily="34" charset="0"/>
              </a:rPr>
              <a:t>Lyme PCR negative​</a:t>
            </a:r>
            <a:endParaRPr lang="en-US" sz="190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850" dirty="0">
                <a:latin typeface="Arial" panose="020B0604020202020204" pitchFamily="34" charset="0"/>
                <a:cs typeface="Arial" panose="020B0604020202020204" pitchFamily="34" charset="0"/>
              </a:rPr>
              <a:t>ACE negative​</a:t>
            </a:r>
            <a:endParaRPr lang="en-US" sz="1850" dirty="0">
              <a:latin typeface="Arial" panose="020B0604020202020204" pitchFamily="34" charset="0"/>
              <a:ea typeface="Calibri"/>
              <a:cs typeface="Arial" panose="020B0604020202020204" pitchFamily="34" charset="0"/>
            </a:endParaRPr>
          </a:p>
          <a:p>
            <a:pPr marL="608965" indent="-422275">
              <a:buFont typeface="Arial,Sans-Serif"/>
              <a:buChar char="●"/>
            </a:pPr>
            <a:r>
              <a:rPr lang="en-US" sz="1850" dirty="0">
                <a:latin typeface="Arial" panose="020B0604020202020204" pitchFamily="34" charset="0"/>
                <a:cs typeface="Arial" panose="020B0604020202020204" pitchFamily="34" charset="0"/>
              </a:rPr>
              <a:t>Lysozyme negative​</a:t>
            </a:r>
            <a:endParaRPr lang="en-US" sz="1850" dirty="0">
              <a:latin typeface="Arial" panose="020B0604020202020204" pitchFamily="34" charset="0"/>
              <a:ea typeface="Calibri"/>
              <a:cs typeface="Arial" panose="020B0604020202020204" pitchFamily="34" charset="0"/>
            </a:endParaRPr>
          </a:p>
          <a:p>
            <a:pPr marL="186690"/>
            <a:endParaRPr lang="en-US" sz="1850" dirty="0">
              <a:highlight>
                <a:srgbClr val="EDEBE9"/>
              </a:highlight>
              <a:latin typeface="Arial" panose="020B0604020202020204" pitchFamily="34" charset="0"/>
              <a:ea typeface="Calibri"/>
              <a:cs typeface="Arial" panose="020B0604020202020204" pitchFamily="34" charset="0"/>
            </a:endParaRPr>
          </a:p>
          <a:p>
            <a:r>
              <a:rPr lang="en-US" sz="1850" dirty="0">
                <a:highlight>
                  <a:srgbClr val="EDEBE9"/>
                </a:highlight>
                <a:latin typeface="Arial" panose="020B0604020202020204" pitchFamily="34" charset="0"/>
                <a:cs typeface="Arial" panose="020B0604020202020204" pitchFamily="34" charset="0"/>
              </a:rPr>
              <a:t>​</a:t>
            </a:r>
            <a:endParaRPr lang="en-US" sz="1850" dirty="0">
              <a:highlight>
                <a:srgbClr val="EDEBE9"/>
              </a:highlight>
              <a:latin typeface="Arial" panose="020B0604020202020204" pitchFamily="34" charset="0"/>
              <a:ea typeface="Calibri"/>
              <a:cs typeface="Arial" panose="020B0604020202020204" pitchFamily="34" charset="0"/>
            </a:endParaRPr>
          </a:p>
        </p:txBody>
      </p:sp>
      <p:pic>
        <p:nvPicPr>
          <p:cNvPr id="21" name="Audio 20">
            <a:extLst>
              <a:ext uri="{FF2B5EF4-FFF2-40B4-BE49-F238E27FC236}">
                <a16:creationId xmlns:a16="http://schemas.microsoft.com/office/drawing/2014/main" id="{9D66624E-1F23-B803-89EE-0CAFA14348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15033987"/>
      </p:ext>
    </p:extLst>
  </p:cSld>
  <p:clrMapOvr>
    <a:masterClrMapping/>
  </p:clrMapOvr>
  <mc:AlternateContent xmlns:mc="http://schemas.openxmlformats.org/markup-compatibility/2006">
    <mc:Choice xmlns:p14="http://schemas.microsoft.com/office/powerpoint/2010/main" Requires="p14">
      <p:transition spd="slow" p14:dur="2000" advTm="22148"/>
    </mc:Choice>
    <mc:Fallback>
      <p:transition spd="slow" advTm="221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9561"/>
            <a:ext cx="10515600" cy="1325563"/>
          </a:xfrm>
        </p:spPr>
        <p:txBody>
          <a:bodyPr/>
          <a:lstStyle/>
          <a:p>
            <a:pPr algn="ctr"/>
            <a:r>
              <a:rPr lang="en-US" dirty="0"/>
              <a:t>What can we rule out from our differential?</a:t>
            </a:r>
          </a:p>
        </p:txBody>
      </p:sp>
      <p:pic>
        <p:nvPicPr>
          <p:cNvPr id="8" name="Audio 7">
            <a:extLst>
              <a:ext uri="{FF2B5EF4-FFF2-40B4-BE49-F238E27FC236}">
                <a16:creationId xmlns:a16="http://schemas.microsoft.com/office/drawing/2014/main" id="{E7796361-31C4-F998-476B-596A9E7A5E1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23769585"/>
      </p:ext>
    </p:extLst>
  </p:cSld>
  <p:clrMapOvr>
    <a:masterClrMapping/>
  </p:clrMapOvr>
  <mc:AlternateContent xmlns:mc="http://schemas.openxmlformats.org/markup-compatibility/2006">
    <mc:Choice xmlns:p14="http://schemas.microsoft.com/office/powerpoint/2010/main" Requires="p14">
      <p:transition spd="slow" p14:dur="2000" advTm="8924"/>
    </mc:Choice>
    <mc:Fallback>
      <p:transition spd="slow" advTm="8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B849-EE55-A55D-13EE-8E66878071C4}"/>
              </a:ext>
            </a:extLst>
          </p:cNvPr>
          <p:cNvSpPr>
            <a:spLocks noGrp="1"/>
          </p:cNvSpPr>
          <p:nvPr>
            <p:ph type="title"/>
          </p:nvPr>
        </p:nvSpPr>
        <p:spPr/>
        <p:txBody>
          <a:bodyPr>
            <a:normAutofit fontScale="90000"/>
          </a:bodyPr>
          <a:lstStyle/>
          <a:p>
            <a:r>
              <a:rPr lang="en-US" sz="4000" b="0" baseline="0" dirty="0">
                <a:cs typeface="Arial" panose="020B0604020202020204" pitchFamily="34" charset="0"/>
              </a:rPr>
              <a:t>Differential diagnosis  - Progressive ophthalmoplegia, bulbar symptoms, and pupillary involvement</a:t>
            </a:r>
            <a:r>
              <a:rPr lang="en-US" sz="4000" b="0" dirty="0">
                <a:ea typeface="Calibri Light"/>
                <a:cs typeface="Arial" panose="020B0604020202020204" pitchFamily="34" charset="0"/>
              </a:rPr>
              <a:t>​</a:t>
            </a:r>
            <a:endParaRPr lang="en-US" b="0" dirty="0">
              <a:cs typeface="Arial" panose="020B0604020202020204" pitchFamily="34" charset="0"/>
            </a:endParaRPr>
          </a:p>
        </p:txBody>
      </p:sp>
      <p:sp>
        <p:nvSpPr>
          <p:cNvPr id="3" name="Content Placeholder 2">
            <a:extLst>
              <a:ext uri="{FF2B5EF4-FFF2-40B4-BE49-F238E27FC236}">
                <a16:creationId xmlns:a16="http://schemas.microsoft.com/office/drawing/2014/main" id="{F2DB6354-5791-6045-E0C3-E21A061BCA4D}"/>
              </a:ext>
            </a:extLst>
          </p:cNvPr>
          <p:cNvSpPr>
            <a:spLocks noGrp="1"/>
          </p:cNvSpPr>
          <p:nvPr>
            <p:ph idx="1"/>
          </p:nvPr>
        </p:nvSpPr>
        <p:spPr>
          <a:xfrm>
            <a:off x="1490869" y="1772139"/>
            <a:ext cx="9866243" cy="3820766"/>
          </a:xfrm>
        </p:spPr>
        <p:txBody>
          <a:bodyPr vert="horz" lIns="91440" tIns="45720" rIns="91440" bIns="45720" rtlCol="0" anchor="t">
            <a:normAutofit/>
          </a:bodyPr>
          <a:lstStyle/>
          <a:p>
            <a:pPr marL="608965" indent="-456565">
              <a:spcBef>
                <a:spcPts val="0"/>
              </a:spcBef>
            </a:pPr>
            <a:r>
              <a:rPr lang="en-US" sz="2700" dirty="0">
                <a:ea typeface="Calibri"/>
                <a:cs typeface="Arial" panose="020B0604020202020204" pitchFamily="34" charset="0"/>
              </a:rPr>
              <a:t>Botulism</a:t>
            </a:r>
          </a:p>
          <a:p>
            <a:pPr marL="608965" indent="-456565">
              <a:spcBef>
                <a:spcPts val="0"/>
              </a:spcBef>
            </a:pPr>
            <a:r>
              <a:rPr lang="en-US" sz="2700" dirty="0">
                <a:ea typeface="Calibri"/>
                <a:cs typeface="Arial" panose="020B0604020202020204" pitchFamily="34" charset="0"/>
              </a:rPr>
              <a:t>AIDP/Miller Fisher Syndrome (MFS)</a:t>
            </a:r>
          </a:p>
          <a:p>
            <a:pPr marL="608965" indent="-456565">
              <a:spcBef>
                <a:spcPts val="0"/>
              </a:spcBef>
            </a:pPr>
            <a:r>
              <a:rPr lang="en-US" sz="2700" strike="sngStrike" dirty="0">
                <a:ea typeface="Calibri"/>
                <a:cs typeface="Arial" panose="020B0604020202020204" pitchFamily="34" charset="0"/>
              </a:rPr>
              <a:t>Bickerstaff encephalitis</a:t>
            </a:r>
          </a:p>
          <a:p>
            <a:pPr marL="608965" indent="-456565">
              <a:spcBef>
                <a:spcPts val="0"/>
              </a:spcBef>
            </a:pPr>
            <a:r>
              <a:rPr lang="en-US" sz="2700" strike="sngStrike" dirty="0">
                <a:ea typeface="Calibri"/>
                <a:cs typeface="Arial" panose="020B0604020202020204" pitchFamily="34" charset="0"/>
              </a:rPr>
              <a:t>Neuromuscular junction disorders (MG, LEMS)</a:t>
            </a:r>
          </a:p>
          <a:p>
            <a:pPr marL="608965" indent="-456565">
              <a:spcBef>
                <a:spcPts val="0"/>
              </a:spcBef>
            </a:pPr>
            <a:r>
              <a:rPr lang="en-US" sz="2700" strike="sngStrike" dirty="0">
                <a:ea typeface="Calibri"/>
                <a:cs typeface="Arial" panose="020B0604020202020204" pitchFamily="34" charset="0"/>
              </a:rPr>
              <a:t>Organophosphate poisoning</a:t>
            </a:r>
          </a:p>
          <a:p>
            <a:pPr marL="608965" indent="-456565">
              <a:spcBef>
                <a:spcPts val="0"/>
              </a:spcBef>
            </a:pPr>
            <a:r>
              <a:rPr lang="en-US" sz="2700" strike="sngStrike" dirty="0">
                <a:ea typeface="Calibri"/>
                <a:cs typeface="Arial" panose="020B0604020202020204" pitchFamily="34" charset="0"/>
              </a:rPr>
              <a:t>Heavy metal intoxication</a:t>
            </a:r>
          </a:p>
          <a:p>
            <a:pPr marL="608965" indent="-456565">
              <a:spcBef>
                <a:spcPts val="0"/>
              </a:spcBef>
            </a:pPr>
            <a:r>
              <a:rPr lang="en-US" sz="2700" strike="sngStrike" dirty="0">
                <a:ea typeface="Calibri"/>
                <a:cs typeface="Arial" panose="020B0604020202020204" pitchFamily="34" charset="0"/>
              </a:rPr>
              <a:t>Poliomyelitis</a:t>
            </a:r>
          </a:p>
          <a:p>
            <a:pPr marL="608965" indent="-456565">
              <a:spcBef>
                <a:spcPts val="0"/>
              </a:spcBef>
            </a:pPr>
            <a:r>
              <a:rPr lang="en-US" sz="2700" strike="sngStrike" dirty="0">
                <a:ea typeface="Calibri"/>
                <a:cs typeface="Arial" panose="020B0604020202020204" pitchFamily="34" charset="0"/>
              </a:rPr>
              <a:t>West Nile virus</a:t>
            </a:r>
          </a:p>
          <a:p>
            <a:pPr marL="608965" indent="-456565">
              <a:spcBef>
                <a:spcPts val="0"/>
              </a:spcBef>
            </a:pPr>
            <a:r>
              <a:rPr lang="en-US" sz="2700" strike="sngStrike" dirty="0">
                <a:ea typeface="Calibri"/>
                <a:cs typeface="Arial" panose="020B0604020202020204" pitchFamily="34" charset="0"/>
              </a:rPr>
              <a:t>Tetrodotoxin poisoning</a:t>
            </a:r>
          </a:p>
          <a:p>
            <a:pPr marL="608965" indent="-456565">
              <a:spcBef>
                <a:spcPts val="0"/>
              </a:spcBef>
            </a:pPr>
            <a:r>
              <a:rPr lang="en-US" sz="2700" strike="sngStrike" dirty="0">
                <a:ea typeface="Calibri"/>
                <a:cs typeface="Arial" panose="020B0604020202020204" pitchFamily="34" charset="0"/>
              </a:rPr>
              <a:t>Wernicke’s encephalopathy</a:t>
            </a:r>
          </a:p>
        </p:txBody>
      </p:sp>
      <p:sp>
        <p:nvSpPr>
          <p:cNvPr id="4" name="Slide Number Placeholder 3">
            <a:extLst>
              <a:ext uri="{FF2B5EF4-FFF2-40B4-BE49-F238E27FC236}">
                <a16:creationId xmlns:a16="http://schemas.microsoft.com/office/drawing/2014/main" id="{2E8D1449-AB56-A0AF-1A94-D5CAA438F9D3}"/>
              </a:ext>
            </a:extLst>
          </p:cNvPr>
          <p:cNvSpPr>
            <a:spLocks noGrp="1"/>
          </p:cNvSpPr>
          <p:nvPr>
            <p:ph type="sldNum" sz="quarter" idx="12"/>
          </p:nvPr>
        </p:nvSpPr>
        <p:spPr/>
        <p:txBody>
          <a:bodyPr/>
          <a:lstStyle/>
          <a:p>
            <a:fld id="{0D844FE0-7BE3-9743-8A6A-C8DD48AE7D68}" type="slidenum">
              <a:rPr lang="en-US" smtClean="0"/>
              <a:t>14</a:t>
            </a:fld>
            <a:endParaRPr lang="en-US"/>
          </a:p>
        </p:txBody>
      </p:sp>
      <p:pic>
        <p:nvPicPr>
          <p:cNvPr id="9" name="Audio 8">
            <a:extLst>
              <a:ext uri="{FF2B5EF4-FFF2-40B4-BE49-F238E27FC236}">
                <a16:creationId xmlns:a16="http://schemas.microsoft.com/office/drawing/2014/main" id="{7B7BA684-129B-0204-7223-90A99FB0FC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93453953"/>
      </p:ext>
    </p:extLst>
  </p:cSld>
  <p:clrMapOvr>
    <a:masterClrMapping/>
  </p:clrMapOvr>
  <mc:AlternateContent xmlns:mc="http://schemas.openxmlformats.org/markup-compatibility/2006">
    <mc:Choice xmlns:p14="http://schemas.microsoft.com/office/powerpoint/2010/main" Requires="p14">
      <p:transition spd="slow" p14:dur="2000" advTm="53750"/>
    </mc:Choice>
    <mc:Fallback>
      <p:transition spd="slow" advTm="53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DB82A-F3D6-D9D3-9FAE-BAA4FCCE71CC}"/>
              </a:ext>
            </a:extLst>
          </p:cNvPr>
          <p:cNvSpPr>
            <a:spLocks noGrp="1"/>
          </p:cNvSpPr>
          <p:nvPr>
            <p:ph type="sldNum" sz="quarter" idx="12"/>
          </p:nvPr>
        </p:nvSpPr>
        <p:spPr/>
        <p:txBody>
          <a:bodyPr/>
          <a:lstStyle/>
          <a:p>
            <a:fld id="{0D844FE0-7BE3-9743-8A6A-C8DD48AE7D68}" type="slidenum">
              <a:rPr lang="en-US" smtClean="0"/>
              <a:t>15</a:t>
            </a:fld>
            <a:endParaRPr lang="en-US"/>
          </a:p>
        </p:txBody>
      </p:sp>
      <p:graphicFrame>
        <p:nvGraphicFramePr>
          <p:cNvPr id="4" name="Content Placeholder 5">
            <a:extLst>
              <a:ext uri="{FF2B5EF4-FFF2-40B4-BE49-F238E27FC236}">
                <a16:creationId xmlns:a16="http://schemas.microsoft.com/office/drawing/2014/main" id="{4EF5B610-C32B-05E7-E09D-605AF1F0E728}"/>
              </a:ext>
            </a:extLst>
          </p:cNvPr>
          <p:cNvGraphicFramePr>
            <a:graphicFrameLocks/>
          </p:cNvGraphicFramePr>
          <p:nvPr>
            <p:extLst>
              <p:ext uri="{D42A27DB-BD31-4B8C-83A1-F6EECF244321}">
                <p14:modId xmlns:p14="http://schemas.microsoft.com/office/powerpoint/2010/main" val="2430819518"/>
              </p:ext>
            </p:extLst>
          </p:nvPr>
        </p:nvGraphicFramePr>
        <p:xfrm>
          <a:off x="1155034" y="217715"/>
          <a:ext cx="10188897" cy="6372384"/>
        </p:xfrm>
        <a:graphic>
          <a:graphicData uri="http://schemas.openxmlformats.org/drawingml/2006/table">
            <a:tbl>
              <a:tblPr firstRow="1" bandRow="1">
                <a:tableStyleId>{5C22544A-7EE6-4342-B048-85BDC9FD1C3A}</a:tableStyleId>
              </a:tblPr>
              <a:tblGrid>
                <a:gridCol w="3396299">
                  <a:extLst>
                    <a:ext uri="{9D8B030D-6E8A-4147-A177-3AD203B41FA5}">
                      <a16:colId xmlns:a16="http://schemas.microsoft.com/office/drawing/2014/main" val="3618508737"/>
                    </a:ext>
                  </a:extLst>
                </a:gridCol>
                <a:gridCol w="3396299">
                  <a:extLst>
                    <a:ext uri="{9D8B030D-6E8A-4147-A177-3AD203B41FA5}">
                      <a16:colId xmlns:a16="http://schemas.microsoft.com/office/drawing/2014/main" val="1932253870"/>
                    </a:ext>
                  </a:extLst>
                </a:gridCol>
                <a:gridCol w="3396299">
                  <a:extLst>
                    <a:ext uri="{9D8B030D-6E8A-4147-A177-3AD203B41FA5}">
                      <a16:colId xmlns:a16="http://schemas.microsoft.com/office/drawing/2014/main" val="636437899"/>
                    </a:ext>
                  </a:extLst>
                </a:gridCol>
              </a:tblGrid>
              <a:tr h="489744">
                <a:tc>
                  <a:txBody>
                    <a:bodyPr/>
                    <a:lstStyle/>
                    <a:p>
                      <a:endParaRPr lang="en-US" sz="180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latin typeface="Arial" panose="020B0604020202020204" pitchFamily="34" charset="0"/>
                          <a:cs typeface="Arial" panose="020B0604020202020204" pitchFamily="34" charset="0"/>
                        </a:rPr>
                        <a:t>Botulism</a:t>
                      </a:r>
                    </a:p>
                  </a:txBody>
                  <a:tcPr marL="121920" marR="121920" marT="60960" marB="60960"/>
                </a:tc>
                <a:tc>
                  <a:txBody>
                    <a:bodyPr/>
                    <a:lstStyle/>
                    <a:p>
                      <a:r>
                        <a:rPr lang="en-US" sz="1800" dirty="0">
                          <a:latin typeface="Arial" panose="020B0604020202020204" pitchFamily="34" charset="0"/>
                          <a:cs typeface="Arial" panose="020B0604020202020204" pitchFamily="34" charset="0"/>
                        </a:rPr>
                        <a:t>Miller-Fisher Syndrome</a:t>
                      </a:r>
                    </a:p>
                  </a:txBody>
                  <a:tcPr marL="121920" marR="121920" marT="60960" marB="60960"/>
                </a:tc>
                <a:extLst>
                  <a:ext uri="{0D108BD9-81ED-4DB2-BD59-A6C34878D82A}">
                    <a16:rowId xmlns:a16="http://schemas.microsoft.com/office/drawing/2014/main" val="2129235465"/>
                  </a:ext>
                </a:extLst>
              </a:tr>
              <a:tr h="391466">
                <a:tc>
                  <a:txBody>
                    <a:bodyPr/>
                    <a:lstStyle/>
                    <a:p>
                      <a:r>
                        <a:rPr lang="en-US" sz="1800" dirty="0" err="1">
                          <a:latin typeface="Arial" panose="020B0604020202020204" pitchFamily="34" charset="0"/>
                          <a:cs typeface="Arial" panose="020B0604020202020204" pitchFamily="34" charset="0"/>
                        </a:rPr>
                        <a:t>Oculobulbar</a:t>
                      </a:r>
                      <a:r>
                        <a:rPr lang="en-US" sz="1800" dirty="0">
                          <a:latin typeface="Arial" panose="020B0604020202020204" pitchFamily="34" charset="0"/>
                          <a:cs typeface="Arial" panose="020B0604020202020204" pitchFamily="34" charset="0"/>
                        </a:rPr>
                        <a:t> symptoms</a:t>
                      </a:r>
                    </a:p>
                  </a:txBody>
                  <a:tcPr marL="121920" marR="121920" marT="60960" marB="60960"/>
                </a:tc>
                <a:tc>
                  <a:txBody>
                    <a:bodyPr/>
                    <a:lstStyle/>
                    <a:p>
                      <a:r>
                        <a:rPr lang="en-US" sz="1800" dirty="0">
                          <a:solidFill>
                            <a:schemeClr val="tx1"/>
                          </a:solidFill>
                          <a:latin typeface="Arial" panose="020B0604020202020204" pitchFamily="34" charset="0"/>
                          <a:cs typeface="Arial" panose="020B0604020202020204" pitchFamily="34" charset="0"/>
                        </a:rPr>
                        <a:t>Present (early)</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3341833367"/>
                  </a:ext>
                </a:extLst>
              </a:tr>
              <a:tr h="391466">
                <a:tc>
                  <a:txBody>
                    <a:bodyPr/>
                    <a:lstStyle/>
                    <a:p>
                      <a:r>
                        <a:rPr lang="en-US" sz="1800" dirty="0">
                          <a:latin typeface="Arial" panose="020B0604020202020204" pitchFamily="34" charset="0"/>
                          <a:cs typeface="Arial" panose="020B0604020202020204" pitchFamily="34" charset="0"/>
                        </a:rPr>
                        <a:t>Pupils</a:t>
                      </a:r>
                    </a:p>
                  </a:txBody>
                  <a:tcPr marL="121920" marR="121920" marT="60960" marB="60960"/>
                </a:tc>
                <a:tc>
                  <a:txBody>
                    <a:bodyPr/>
                    <a:lstStyle/>
                    <a:p>
                      <a:r>
                        <a:rPr lang="en-US" sz="1800" dirty="0">
                          <a:solidFill>
                            <a:schemeClr val="tx1"/>
                          </a:solidFill>
                          <a:latin typeface="Arial" panose="020B0604020202020204" pitchFamily="34" charset="0"/>
                          <a:cs typeface="Arial" panose="020B0604020202020204" pitchFamily="34" charset="0"/>
                        </a:rPr>
                        <a:t>Mydriasis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Classically normal, but may be mydriatic</a:t>
                      </a:r>
                    </a:p>
                  </a:txBody>
                  <a:tcPr marL="121920" marR="121920" marT="60960" marB="60960"/>
                </a:tc>
                <a:extLst>
                  <a:ext uri="{0D108BD9-81ED-4DB2-BD59-A6C34878D82A}">
                    <a16:rowId xmlns:a16="http://schemas.microsoft.com/office/drawing/2014/main" val="3355686300"/>
                  </a:ext>
                </a:extLst>
              </a:tr>
              <a:tr h="391466">
                <a:tc>
                  <a:txBody>
                    <a:bodyPr/>
                    <a:lstStyle/>
                    <a:p>
                      <a:r>
                        <a:rPr lang="en-US" sz="1800" dirty="0">
                          <a:latin typeface="Arial" panose="020B0604020202020204" pitchFamily="34" charset="0"/>
                          <a:cs typeface="Arial" panose="020B0604020202020204" pitchFamily="34" charset="0"/>
                        </a:rPr>
                        <a:t>Trend of </a:t>
                      </a:r>
                      <a:r>
                        <a:rPr lang="en-US" sz="1800" dirty="0" err="1">
                          <a:latin typeface="Arial" panose="020B0604020202020204" pitchFamily="34" charset="0"/>
                          <a:cs typeface="Arial" panose="020B0604020202020204" pitchFamily="34" charset="0"/>
                        </a:rPr>
                        <a:t>neuroparalysis</a:t>
                      </a:r>
                      <a:endParaRPr lang="en-US" sz="1800" dirty="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latin typeface="Arial" panose="020B0604020202020204" pitchFamily="34" charset="0"/>
                          <a:cs typeface="Arial" panose="020B0604020202020204" pitchFamily="34" charset="0"/>
                        </a:rPr>
                        <a:t>Descending</a:t>
                      </a:r>
                    </a:p>
                  </a:txBody>
                  <a:tcPr marL="121920" marR="121920" marT="60960" marB="60960"/>
                </a:tc>
                <a:tc>
                  <a:txBody>
                    <a:bodyPr/>
                    <a:lstStyle/>
                    <a:p>
                      <a:r>
                        <a:rPr lang="en-US" sz="1800" dirty="0">
                          <a:latin typeface="Arial" panose="020B0604020202020204" pitchFamily="34" charset="0"/>
                          <a:cs typeface="Arial" panose="020B0604020202020204" pitchFamily="34" charset="0"/>
                        </a:rPr>
                        <a:t>Descending</a:t>
                      </a:r>
                    </a:p>
                  </a:txBody>
                  <a:tcPr marL="121920" marR="121920" marT="60960" marB="60960"/>
                </a:tc>
                <a:extLst>
                  <a:ext uri="{0D108BD9-81ED-4DB2-BD59-A6C34878D82A}">
                    <a16:rowId xmlns:a16="http://schemas.microsoft.com/office/drawing/2014/main" val="3602309025"/>
                  </a:ext>
                </a:extLst>
              </a:tr>
              <a:tr h="391466">
                <a:tc>
                  <a:txBody>
                    <a:bodyPr/>
                    <a:lstStyle/>
                    <a:p>
                      <a:r>
                        <a:rPr lang="en-US" sz="1800" dirty="0">
                          <a:latin typeface="Arial" panose="020B0604020202020204" pitchFamily="34" charset="0"/>
                          <a:cs typeface="Arial" panose="020B0604020202020204" pitchFamily="34" charset="0"/>
                        </a:rPr>
                        <a:t>Deep tendon reflexes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Reduced or </a:t>
                      </a:r>
                      <a:r>
                        <a:rPr lang="en-US" sz="1800" dirty="0">
                          <a:solidFill>
                            <a:schemeClr val="tx1"/>
                          </a:solidFill>
                          <a:latin typeface="Arial" panose="020B0604020202020204" pitchFamily="34" charset="0"/>
                          <a:cs typeface="Arial" panose="020B0604020202020204" pitchFamily="34" charset="0"/>
                        </a:rPr>
                        <a:t>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Absent</a:t>
                      </a:r>
                    </a:p>
                  </a:txBody>
                  <a:tcPr marL="121920" marR="121920" marT="60960" marB="60960"/>
                </a:tc>
                <a:extLst>
                  <a:ext uri="{0D108BD9-81ED-4DB2-BD59-A6C34878D82A}">
                    <a16:rowId xmlns:a16="http://schemas.microsoft.com/office/drawing/2014/main" val="2347037091"/>
                  </a:ext>
                </a:extLst>
              </a:tr>
              <a:tr h="391466">
                <a:tc>
                  <a:txBody>
                    <a:bodyPr/>
                    <a:lstStyle/>
                    <a:p>
                      <a:r>
                        <a:rPr lang="en-US" sz="1800" dirty="0">
                          <a:latin typeface="Arial" panose="020B0604020202020204" pitchFamily="34" charset="0"/>
                          <a:cs typeface="Arial" panose="020B0604020202020204" pitchFamily="34" charset="0"/>
                        </a:rPr>
                        <a:t>Coordination</a:t>
                      </a:r>
                    </a:p>
                  </a:txBody>
                  <a:tcPr marL="121920" marR="121920" marT="60960" marB="60960"/>
                </a:tc>
                <a:tc>
                  <a:txBody>
                    <a:bodyPr/>
                    <a:lstStyle/>
                    <a:p>
                      <a:r>
                        <a:rPr lang="en-US" sz="1800" dirty="0">
                          <a:solidFill>
                            <a:schemeClr val="tx1"/>
                          </a:solidFill>
                          <a:latin typeface="Arial" panose="020B0604020202020204" pitchFamily="34" charset="0"/>
                          <a:cs typeface="Arial" panose="020B0604020202020204" pitchFamily="34" charset="0"/>
                        </a:rPr>
                        <a:t>Normal</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Ataxia</a:t>
                      </a:r>
                    </a:p>
                  </a:txBody>
                  <a:tcPr marL="121920" marR="121920" marT="60960" marB="60960"/>
                </a:tc>
                <a:extLst>
                  <a:ext uri="{0D108BD9-81ED-4DB2-BD59-A6C34878D82A}">
                    <a16:rowId xmlns:a16="http://schemas.microsoft.com/office/drawing/2014/main" val="3564704376"/>
                  </a:ext>
                </a:extLst>
              </a:tr>
              <a:tr h="391466">
                <a:tc>
                  <a:txBody>
                    <a:bodyPr/>
                    <a:lstStyle/>
                    <a:p>
                      <a:r>
                        <a:rPr lang="en-US" sz="1800" dirty="0" err="1">
                          <a:latin typeface="Arial" panose="020B0604020202020204" pitchFamily="34" charset="0"/>
                          <a:cs typeface="Arial" panose="020B0604020202020204" pitchFamily="34" charset="0"/>
                        </a:rPr>
                        <a:t>Paresthesias</a:t>
                      </a:r>
                      <a:endParaRPr lang="en-US" sz="1800" dirty="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solidFill>
                            <a:schemeClr val="tx1"/>
                          </a:solidFill>
                          <a:latin typeface="Arial" panose="020B0604020202020204" pitchFamily="34" charset="0"/>
                          <a:cs typeface="Arial" panose="020B0604020202020204" pitchFamily="34" charset="0"/>
                        </a:rPr>
                        <a:t>Absent</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1515626767"/>
                  </a:ext>
                </a:extLst>
              </a:tr>
              <a:tr h="662482">
                <a:tc>
                  <a:txBody>
                    <a:bodyPr/>
                    <a:lstStyle/>
                    <a:p>
                      <a:r>
                        <a:rPr lang="en-US" sz="1800" dirty="0">
                          <a:latin typeface="Arial" panose="020B0604020202020204" pitchFamily="34" charset="0"/>
                          <a:cs typeface="Arial" panose="020B0604020202020204" pitchFamily="34" charset="0"/>
                        </a:rPr>
                        <a:t>Symmetry of neurological symptoms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Yes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Yes</a:t>
                      </a:r>
                    </a:p>
                  </a:txBody>
                  <a:tcPr marL="121920" marR="121920" marT="60960" marB="60960"/>
                </a:tc>
                <a:extLst>
                  <a:ext uri="{0D108BD9-81ED-4DB2-BD59-A6C34878D82A}">
                    <a16:rowId xmlns:a16="http://schemas.microsoft.com/office/drawing/2014/main" val="954084184"/>
                  </a:ext>
                </a:extLst>
              </a:tr>
              <a:tr h="391466">
                <a:tc>
                  <a:txBody>
                    <a:bodyPr/>
                    <a:lstStyle/>
                    <a:p>
                      <a:r>
                        <a:rPr lang="en-US" sz="1800" dirty="0">
                          <a:latin typeface="Arial" panose="020B0604020202020204" pitchFamily="34" charset="0"/>
                          <a:cs typeface="Arial" panose="020B0604020202020204" pitchFamily="34" charset="0"/>
                        </a:rPr>
                        <a:t>Dysautonomia</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471456517"/>
                  </a:ext>
                </a:extLst>
              </a:tr>
              <a:tr h="391466">
                <a:tc>
                  <a:txBody>
                    <a:bodyPr/>
                    <a:lstStyle/>
                    <a:p>
                      <a:r>
                        <a:rPr lang="en-US" sz="1800" dirty="0">
                          <a:latin typeface="Arial" panose="020B0604020202020204" pitchFamily="34" charset="0"/>
                          <a:cs typeface="Arial" panose="020B0604020202020204" pitchFamily="34" charset="0"/>
                        </a:rPr>
                        <a:t>CSF</a:t>
                      </a:r>
                    </a:p>
                  </a:txBody>
                  <a:tcPr marL="121920" marR="121920" marT="60960" marB="60960"/>
                </a:tc>
                <a:tc>
                  <a:txBody>
                    <a:bodyPr/>
                    <a:lstStyle/>
                    <a:p>
                      <a:r>
                        <a:rPr lang="en-US" sz="1800" dirty="0">
                          <a:solidFill>
                            <a:schemeClr val="tx1"/>
                          </a:solidFill>
                          <a:latin typeface="Arial" panose="020B0604020202020204" pitchFamily="34" charset="0"/>
                          <a:cs typeface="Arial" panose="020B0604020202020204" pitchFamily="34" charset="0"/>
                        </a:rPr>
                        <a:t>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Elevated protein</a:t>
                      </a:r>
                    </a:p>
                  </a:txBody>
                  <a:tcPr marL="121920" marR="121920" marT="60960" marB="60960"/>
                </a:tc>
                <a:extLst>
                  <a:ext uri="{0D108BD9-81ED-4DB2-BD59-A6C34878D82A}">
                    <a16:rowId xmlns:a16="http://schemas.microsoft.com/office/drawing/2014/main" val="2241543802"/>
                  </a:ext>
                </a:extLst>
              </a:tr>
              <a:tr h="1746542">
                <a:tc>
                  <a:txBody>
                    <a:bodyPr/>
                    <a:lstStyle/>
                    <a:p>
                      <a:r>
                        <a:rPr lang="en-US" sz="1800" dirty="0">
                          <a:latin typeface="Arial" panose="020B0604020202020204" pitchFamily="34" charset="0"/>
                          <a:cs typeface="Arial" panose="020B0604020202020204" pitchFamily="34" charset="0"/>
                        </a:rPr>
                        <a:t>EMG/NCS (no pathognomonic pattern)</a:t>
                      </a:r>
                    </a:p>
                  </a:txBody>
                  <a:tcPr marL="121920" marR="121920" marT="60960" marB="60960"/>
                </a:tc>
                <a:tc>
                  <a:txBody>
                    <a:bodyPr/>
                    <a:lstStyle/>
                    <a:p>
                      <a:r>
                        <a:rPr lang="en-US" sz="1800" dirty="0">
                          <a:latin typeface="Arial" panose="020B0604020202020204" pitchFamily="34" charset="0"/>
                          <a:cs typeface="Arial" panose="020B0604020202020204" pitchFamily="34" charset="0"/>
                        </a:rPr>
                        <a:t>Absent H reflex; slowed conduction velocities; reduced SNAPs (but can be 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Normal sensory nerve action potentials; low amplitude, short duration and abundant motor unit action potentials. Small evoked muscle action potentials. </a:t>
                      </a:r>
                      <a:endParaRPr lang="en-US" sz="1800" dirty="0">
                        <a:solidFill>
                          <a:srgbClr val="FF0000"/>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4103095128"/>
                  </a:ext>
                </a:extLst>
              </a:tr>
            </a:tbl>
          </a:graphicData>
        </a:graphic>
      </p:graphicFrame>
      <p:pic>
        <p:nvPicPr>
          <p:cNvPr id="19" name="Audio 18">
            <a:extLst>
              <a:ext uri="{FF2B5EF4-FFF2-40B4-BE49-F238E27FC236}">
                <a16:creationId xmlns:a16="http://schemas.microsoft.com/office/drawing/2014/main" id="{01D4DE34-568B-0F7B-ABFC-F832A92F6C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31628054"/>
      </p:ext>
    </p:extLst>
  </p:cSld>
  <p:clrMapOvr>
    <a:masterClrMapping/>
  </p:clrMapOvr>
  <mc:AlternateContent xmlns:mc="http://schemas.openxmlformats.org/markup-compatibility/2006">
    <mc:Choice xmlns:p14="http://schemas.microsoft.com/office/powerpoint/2010/main" Requires="p14">
      <p:transition spd="slow" p14:dur="2000" advTm="31716"/>
    </mc:Choice>
    <mc:Fallback>
      <p:transition spd="slow" advTm="31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DB82A-F3D6-D9D3-9FAE-BAA4FCCE71CC}"/>
              </a:ext>
            </a:extLst>
          </p:cNvPr>
          <p:cNvSpPr>
            <a:spLocks noGrp="1"/>
          </p:cNvSpPr>
          <p:nvPr>
            <p:ph type="sldNum" sz="quarter" idx="12"/>
          </p:nvPr>
        </p:nvSpPr>
        <p:spPr/>
        <p:txBody>
          <a:bodyPr/>
          <a:lstStyle/>
          <a:p>
            <a:fld id="{0D844FE0-7BE3-9743-8A6A-C8DD48AE7D68}" type="slidenum">
              <a:rPr lang="en-US" smtClean="0"/>
              <a:t>16</a:t>
            </a:fld>
            <a:endParaRPr lang="en-US"/>
          </a:p>
        </p:txBody>
      </p:sp>
      <p:graphicFrame>
        <p:nvGraphicFramePr>
          <p:cNvPr id="4" name="Content Placeholder 5">
            <a:extLst>
              <a:ext uri="{FF2B5EF4-FFF2-40B4-BE49-F238E27FC236}">
                <a16:creationId xmlns:a16="http://schemas.microsoft.com/office/drawing/2014/main" id="{4EF5B610-C32B-05E7-E09D-605AF1F0E728}"/>
              </a:ext>
            </a:extLst>
          </p:cNvPr>
          <p:cNvGraphicFramePr>
            <a:graphicFrameLocks/>
          </p:cNvGraphicFramePr>
          <p:nvPr>
            <p:extLst>
              <p:ext uri="{D42A27DB-BD31-4B8C-83A1-F6EECF244321}">
                <p14:modId xmlns:p14="http://schemas.microsoft.com/office/powerpoint/2010/main" val="2218166086"/>
              </p:ext>
            </p:extLst>
          </p:nvPr>
        </p:nvGraphicFramePr>
        <p:xfrm>
          <a:off x="1155034" y="217715"/>
          <a:ext cx="10188897" cy="6358827"/>
        </p:xfrm>
        <a:graphic>
          <a:graphicData uri="http://schemas.openxmlformats.org/drawingml/2006/table">
            <a:tbl>
              <a:tblPr firstRow="1" bandRow="1">
                <a:tableStyleId>{5C22544A-7EE6-4342-B048-85BDC9FD1C3A}</a:tableStyleId>
              </a:tblPr>
              <a:tblGrid>
                <a:gridCol w="3396299">
                  <a:extLst>
                    <a:ext uri="{9D8B030D-6E8A-4147-A177-3AD203B41FA5}">
                      <a16:colId xmlns:a16="http://schemas.microsoft.com/office/drawing/2014/main" val="3618508737"/>
                    </a:ext>
                  </a:extLst>
                </a:gridCol>
                <a:gridCol w="3396299">
                  <a:extLst>
                    <a:ext uri="{9D8B030D-6E8A-4147-A177-3AD203B41FA5}">
                      <a16:colId xmlns:a16="http://schemas.microsoft.com/office/drawing/2014/main" val="1932253870"/>
                    </a:ext>
                  </a:extLst>
                </a:gridCol>
                <a:gridCol w="3396299">
                  <a:extLst>
                    <a:ext uri="{9D8B030D-6E8A-4147-A177-3AD203B41FA5}">
                      <a16:colId xmlns:a16="http://schemas.microsoft.com/office/drawing/2014/main" val="636437899"/>
                    </a:ext>
                  </a:extLst>
                </a:gridCol>
              </a:tblGrid>
              <a:tr h="476187">
                <a:tc>
                  <a:txBody>
                    <a:bodyPr/>
                    <a:lstStyle/>
                    <a:p>
                      <a:endParaRPr lang="en-US" sz="180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latin typeface="Arial" panose="020B0604020202020204" pitchFamily="34" charset="0"/>
                          <a:cs typeface="Arial" panose="020B0604020202020204" pitchFamily="34" charset="0"/>
                        </a:rPr>
                        <a:t>Botulism</a:t>
                      </a:r>
                    </a:p>
                  </a:txBody>
                  <a:tcPr marL="121920" marR="121920" marT="60960" marB="60960"/>
                </a:tc>
                <a:tc>
                  <a:txBody>
                    <a:bodyPr/>
                    <a:lstStyle/>
                    <a:p>
                      <a:r>
                        <a:rPr lang="en-US" sz="1800" dirty="0">
                          <a:latin typeface="Arial" panose="020B0604020202020204" pitchFamily="34" charset="0"/>
                          <a:cs typeface="Arial" panose="020B0604020202020204" pitchFamily="34" charset="0"/>
                        </a:rPr>
                        <a:t>Miller-Fisher Syndrome</a:t>
                      </a:r>
                    </a:p>
                  </a:txBody>
                  <a:tcPr marL="121920" marR="121920" marT="60960" marB="60960"/>
                </a:tc>
                <a:extLst>
                  <a:ext uri="{0D108BD9-81ED-4DB2-BD59-A6C34878D82A}">
                    <a16:rowId xmlns:a16="http://schemas.microsoft.com/office/drawing/2014/main" val="2129235465"/>
                  </a:ext>
                </a:extLst>
              </a:tr>
              <a:tr h="385271">
                <a:tc>
                  <a:txBody>
                    <a:bodyPr/>
                    <a:lstStyle/>
                    <a:p>
                      <a:r>
                        <a:rPr lang="en-US" sz="1800" dirty="0" err="1">
                          <a:latin typeface="Arial" panose="020B0604020202020204" pitchFamily="34" charset="0"/>
                          <a:cs typeface="Arial" panose="020B0604020202020204" pitchFamily="34" charset="0"/>
                        </a:rPr>
                        <a:t>Oculobulbar</a:t>
                      </a:r>
                      <a:r>
                        <a:rPr lang="en-US" sz="1800" dirty="0">
                          <a:latin typeface="Arial" panose="020B0604020202020204" pitchFamily="34" charset="0"/>
                          <a:cs typeface="Arial" panose="020B0604020202020204" pitchFamily="34" charset="0"/>
                        </a:rPr>
                        <a:t> symptoms</a:t>
                      </a:r>
                    </a:p>
                  </a:txBody>
                  <a:tcPr marL="121920" marR="121920" marT="60960" marB="60960"/>
                </a:tc>
                <a:tc>
                  <a:txBody>
                    <a:bodyPr/>
                    <a:lstStyle/>
                    <a:p>
                      <a:r>
                        <a:rPr lang="en-US" sz="1800" dirty="0">
                          <a:solidFill>
                            <a:srgbClr val="FF0000"/>
                          </a:solidFill>
                          <a:latin typeface="Arial" panose="020B0604020202020204" pitchFamily="34" charset="0"/>
                          <a:cs typeface="Arial" panose="020B0604020202020204" pitchFamily="34" charset="0"/>
                        </a:rPr>
                        <a:t>Present (early)</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3341833367"/>
                  </a:ext>
                </a:extLst>
              </a:tr>
              <a:tr h="651997">
                <a:tc>
                  <a:txBody>
                    <a:bodyPr/>
                    <a:lstStyle/>
                    <a:p>
                      <a:r>
                        <a:rPr lang="en-US" sz="1800" dirty="0">
                          <a:latin typeface="Arial" panose="020B0604020202020204" pitchFamily="34" charset="0"/>
                          <a:cs typeface="Arial" panose="020B0604020202020204" pitchFamily="34" charset="0"/>
                        </a:rPr>
                        <a:t>Pupils</a:t>
                      </a:r>
                    </a:p>
                  </a:txBody>
                  <a:tcPr marL="121920" marR="121920" marT="60960" marB="60960"/>
                </a:tc>
                <a:tc>
                  <a:txBody>
                    <a:bodyPr/>
                    <a:lstStyle/>
                    <a:p>
                      <a:r>
                        <a:rPr lang="en-US" sz="1800" dirty="0">
                          <a:solidFill>
                            <a:srgbClr val="FF0000"/>
                          </a:solidFill>
                          <a:latin typeface="Arial" panose="020B0604020202020204" pitchFamily="34" charset="0"/>
                          <a:cs typeface="Arial" panose="020B0604020202020204" pitchFamily="34" charset="0"/>
                        </a:rPr>
                        <a:t>Mydriasis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Classically normal, but may be mydriatic</a:t>
                      </a:r>
                    </a:p>
                  </a:txBody>
                  <a:tcPr marL="121920" marR="121920" marT="60960" marB="60960"/>
                </a:tc>
                <a:extLst>
                  <a:ext uri="{0D108BD9-81ED-4DB2-BD59-A6C34878D82A}">
                    <a16:rowId xmlns:a16="http://schemas.microsoft.com/office/drawing/2014/main" val="3355686300"/>
                  </a:ext>
                </a:extLst>
              </a:tr>
              <a:tr h="385271">
                <a:tc>
                  <a:txBody>
                    <a:bodyPr/>
                    <a:lstStyle/>
                    <a:p>
                      <a:r>
                        <a:rPr lang="en-US" sz="1800" dirty="0">
                          <a:latin typeface="Arial" panose="020B0604020202020204" pitchFamily="34" charset="0"/>
                          <a:cs typeface="Arial" panose="020B0604020202020204" pitchFamily="34" charset="0"/>
                        </a:rPr>
                        <a:t>Trend of </a:t>
                      </a:r>
                      <a:r>
                        <a:rPr lang="en-US" sz="1800" dirty="0" err="1">
                          <a:latin typeface="Arial" panose="020B0604020202020204" pitchFamily="34" charset="0"/>
                          <a:cs typeface="Arial" panose="020B0604020202020204" pitchFamily="34" charset="0"/>
                        </a:rPr>
                        <a:t>neuroparalysis</a:t>
                      </a:r>
                      <a:endParaRPr lang="en-US" sz="1800" dirty="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latin typeface="Arial" panose="020B0604020202020204" pitchFamily="34" charset="0"/>
                          <a:cs typeface="Arial" panose="020B0604020202020204" pitchFamily="34" charset="0"/>
                        </a:rPr>
                        <a:t>Descending</a:t>
                      </a:r>
                    </a:p>
                  </a:txBody>
                  <a:tcPr marL="121920" marR="121920" marT="60960" marB="60960"/>
                </a:tc>
                <a:tc>
                  <a:txBody>
                    <a:bodyPr/>
                    <a:lstStyle/>
                    <a:p>
                      <a:r>
                        <a:rPr lang="en-US" sz="1800" dirty="0">
                          <a:latin typeface="Arial" panose="020B0604020202020204" pitchFamily="34" charset="0"/>
                          <a:cs typeface="Arial" panose="020B0604020202020204" pitchFamily="34" charset="0"/>
                        </a:rPr>
                        <a:t>Descending</a:t>
                      </a:r>
                    </a:p>
                  </a:txBody>
                  <a:tcPr marL="121920" marR="121920" marT="60960" marB="60960"/>
                </a:tc>
                <a:extLst>
                  <a:ext uri="{0D108BD9-81ED-4DB2-BD59-A6C34878D82A}">
                    <a16:rowId xmlns:a16="http://schemas.microsoft.com/office/drawing/2014/main" val="3602309025"/>
                  </a:ext>
                </a:extLst>
              </a:tr>
              <a:tr h="385271">
                <a:tc>
                  <a:txBody>
                    <a:bodyPr/>
                    <a:lstStyle/>
                    <a:p>
                      <a:r>
                        <a:rPr lang="en-US" sz="1800" dirty="0">
                          <a:latin typeface="Arial" panose="020B0604020202020204" pitchFamily="34" charset="0"/>
                          <a:cs typeface="Arial" panose="020B0604020202020204" pitchFamily="34" charset="0"/>
                        </a:rPr>
                        <a:t>Deep tendon reflexes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Reduced or </a:t>
                      </a:r>
                      <a:r>
                        <a:rPr lang="en-US" sz="1800" dirty="0">
                          <a:solidFill>
                            <a:srgbClr val="FF0000"/>
                          </a:solidFill>
                          <a:latin typeface="Arial" panose="020B0604020202020204" pitchFamily="34" charset="0"/>
                          <a:cs typeface="Arial" panose="020B0604020202020204" pitchFamily="34" charset="0"/>
                        </a:rPr>
                        <a:t>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Absent</a:t>
                      </a:r>
                    </a:p>
                  </a:txBody>
                  <a:tcPr marL="121920" marR="121920" marT="60960" marB="60960"/>
                </a:tc>
                <a:extLst>
                  <a:ext uri="{0D108BD9-81ED-4DB2-BD59-A6C34878D82A}">
                    <a16:rowId xmlns:a16="http://schemas.microsoft.com/office/drawing/2014/main" val="2347037091"/>
                  </a:ext>
                </a:extLst>
              </a:tr>
              <a:tr h="385271">
                <a:tc>
                  <a:txBody>
                    <a:bodyPr/>
                    <a:lstStyle/>
                    <a:p>
                      <a:r>
                        <a:rPr lang="en-US" sz="1800" dirty="0">
                          <a:latin typeface="Arial" panose="020B0604020202020204" pitchFamily="34" charset="0"/>
                          <a:cs typeface="Arial" panose="020B0604020202020204" pitchFamily="34" charset="0"/>
                        </a:rPr>
                        <a:t>Coordination</a:t>
                      </a:r>
                    </a:p>
                  </a:txBody>
                  <a:tcPr marL="121920" marR="121920" marT="60960" marB="60960"/>
                </a:tc>
                <a:tc>
                  <a:txBody>
                    <a:bodyPr/>
                    <a:lstStyle/>
                    <a:p>
                      <a:r>
                        <a:rPr lang="en-US" sz="1800" dirty="0">
                          <a:solidFill>
                            <a:srgbClr val="FF0000"/>
                          </a:solidFill>
                          <a:latin typeface="Arial" panose="020B0604020202020204" pitchFamily="34" charset="0"/>
                          <a:cs typeface="Arial" panose="020B0604020202020204" pitchFamily="34" charset="0"/>
                        </a:rPr>
                        <a:t>Normal</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Ataxia</a:t>
                      </a:r>
                    </a:p>
                  </a:txBody>
                  <a:tcPr marL="121920" marR="121920" marT="60960" marB="60960"/>
                </a:tc>
                <a:extLst>
                  <a:ext uri="{0D108BD9-81ED-4DB2-BD59-A6C34878D82A}">
                    <a16:rowId xmlns:a16="http://schemas.microsoft.com/office/drawing/2014/main" val="3564704376"/>
                  </a:ext>
                </a:extLst>
              </a:tr>
              <a:tr h="385271">
                <a:tc>
                  <a:txBody>
                    <a:bodyPr/>
                    <a:lstStyle/>
                    <a:p>
                      <a:r>
                        <a:rPr lang="en-US" sz="1800" dirty="0" err="1">
                          <a:latin typeface="Arial" panose="020B0604020202020204" pitchFamily="34" charset="0"/>
                          <a:cs typeface="Arial" panose="020B0604020202020204" pitchFamily="34" charset="0"/>
                        </a:rPr>
                        <a:t>Paresthesias</a:t>
                      </a:r>
                      <a:endParaRPr lang="en-US" sz="1800" dirty="0">
                        <a:latin typeface="Arial" panose="020B0604020202020204" pitchFamily="34" charset="0"/>
                        <a:cs typeface="Arial" panose="020B0604020202020204" pitchFamily="34" charset="0"/>
                      </a:endParaRPr>
                    </a:p>
                  </a:txBody>
                  <a:tcPr marL="121920" marR="121920" marT="60960" marB="60960"/>
                </a:tc>
                <a:tc>
                  <a:txBody>
                    <a:bodyPr/>
                    <a:lstStyle/>
                    <a:p>
                      <a:r>
                        <a:rPr lang="en-US" sz="1800" dirty="0">
                          <a:solidFill>
                            <a:srgbClr val="FF0000"/>
                          </a:solidFill>
                          <a:latin typeface="Arial" panose="020B0604020202020204" pitchFamily="34" charset="0"/>
                          <a:cs typeface="Arial" panose="020B0604020202020204" pitchFamily="34" charset="0"/>
                        </a:rPr>
                        <a:t>Absent</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1515626767"/>
                  </a:ext>
                </a:extLst>
              </a:tr>
              <a:tr h="651997">
                <a:tc>
                  <a:txBody>
                    <a:bodyPr/>
                    <a:lstStyle/>
                    <a:p>
                      <a:r>
                        <a:rPr lang="en-US" sz="1800" dirty="0">
                          <a:latin typeface="Arial" panose="020B0604020202020204" pitchFamily="34" charset="0"/>
                          <a:cs typeface="Arial" panose="020B0604020202020204" pitchFamily="34" charset="0"/>
                        </a:rPr>
                        <a:t>Symmetry of neurological symptoms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Yes</a:t>
                      </a:r>
                    </a:p>
                  </a:txBody>
                  <a:tcPr marL="121920" marR="121920" marT="60960" marB="60960"/>
                </a:tc>
                <a:tc>
                  <a:txBody>
                    <a:bodyPr/>
                    <a:lstStyle/>
                    <a:p>
                      <a:r>
                        <a:rPr lang="en-US" sz="1800" dirty="0">
                          <a:latin typeface="Arial" panose="020B0604020202020204" pitchFamily="34" charset="0"/>
                          <a:cs typeface="Arial" panose="020B0604020202020204" pitchFamily="34" charset="0"/>
                        </a:rPr>
                        <a:t>Yes</a:t>
                      </a:r>
                    </a:p>
                  </a:txBody>
                  <a:tcPr marL="121920" marR="121920" marT="60960" marB="60960"/>
                </a:tc>
                <a:extLst>
                  <a:ext uri="{0D108BD9-81ED-4DB2-BD59-A6C34878D82A}">
                    <a16:rowId xmlns:a16="http://schemas.microsoft.com/office/drawing/2014/main" val="954084184"/>
                  </a:ext>
                </a:extLst>
              </a:tr>
              <a:tr h="385271">
                <a:tc>
                  <a:txBody>
                    <a:bodyPr/>
                    <a:lstStyle/>
                    <a:p>
                      <a:r>
                        <a:rPr lang="en-US" sz="1800" dirty="0">
                          <a:latin typeface="Arial" panose="020B0604020202020204" pitchFamily="34" charset="0"/>
                          <a:cs typeface="Arial" panose="020B0604020202020204" pitchFamily="34" charset="0"/>
                        </a:rPr>
                        <a:t>Dysautonomia</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tc>
                  <a:txBody>
                    <a:bodyPr/>
                    <a:lstStyle/>
                    <a:p>
                      <a:r>
                        <a:rPr lang="en-US" sz="1800" dirty="0">
                          <a:latin typeface="Arial" panose="020B0604020202020204" pitchFamily="34" charset="0"/>
                          <a:cs typeface="Arial" panose="020B0604020202020204" pitchFamily="34" charset="0"/>
                        </a:rPr>
                        <a:t>Present</a:t>
                      </a:r>
                    </a:p>
                  </a:txBody>
                  <a:tcPr marL="121920" marR="121920" marT="60960" marB="60960"/>
                </a:tc>
                <a:extLst>
                  <a:ext uri="{0D108BD9-81ED-4DB2-BD59-A6C34878D82A}">
                    <a16:rowId xmlns:a16="http://schemas.microsoft.com/office/drawing/2014/main" val="471456517"/>
                  </a:ext>
                </a:extLst>
              </a:tr>
              <a:tr h="385271">
                <a:tc>
                  <a:txBody>
                    <a:bodyPr/>
                    <a:lstStyle/>
                    <a:p>
                      <a:r>
                        <a:rPr lang="en-US" sz="1800" dirty="0">
                          <a:latin typeface="Arial" panose="020B0604020202020204" pitchFamily="34" charset="0"/>
                          <a:cs typeface="Arial" panose="020B0604020202020204" pitchFamily="34" charset="0"/>
                        </a:rPr>
                        <a:t>CSF</a:t>
                      </a:r>
                    </a:p>
                  </a:txBody>
                  <a:tcPr marL="121920" marR="121920" marT="60960" marB="60960"/>
                </a:tc>
                <a:tc>
                  <a:txBody>
                    <a:bodyPr/>
                    <a:lstStyle/>
                    <a:p>
                      <a:r>
                        <a:rPr lang="en-US" sz="1800" dirty="0">
                          <a:solidFill>
                            <a:srgbClr val="FF0000"/>
                          </a:solidFill>
                          <a:latin typeface="Arial" panose="020B0604020202020204" pitchFamily="34" charset="0"/>
                          <a:cs typeface="Arial" panose="020B0604020202020204" pitchFamily="34" charset="0"/>
                        </a:rPr>
                        <a:t>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Elevated protein</a:t>
                      </a:r>
                    </a:p>
                  </a:txBody>
                  <a:tcPr marL="121920" marR="121920" marT="60960" marB="60960"/>
                </a:tc>
                <a:extLst>
                  <a:ext uri="{0D108BD9-81ED-4DB2-BD59-A6C34878D82A}">
                    <a16:rowId xmlns:a16="http://schemas.microsoft.com/office/drawing/2014/main" val="2241543802"/>
                  </a:ext>
                </a:extLst>
              </a:tr>
              <a:tr h="1718902">
                <a:tc>
                  <a:txBody>
                    <a:bodyPr/>
                    <a:lstStyle/>
                    <a:p>
                      <a:r>
                        <a:rPr lang="en-US" sz="1800" dirty="0">
                          <a:latin typeface="Arial" panose="020B0604020202020204" pitchFamily="34" charset="0"/>
                          <a:cs typeface="Arial" panose="020B0604020202020204" pitchFamily="34" charset="0"/>
                        </a:rPr>
                        <a:t>EMG/NCS (no pathognomonic pattern)</a:t>
                      </a:r>
                    </a:p>
                  </a:txBody>
                  <a:tcPr marL="121920" marR="121920" marT="60960" marB="60960"/>
                </a:tc>
                <a:tc>
                  <a:txBody>
                    <a:bodyPr/>
                    <a:lstStyle/>
                    <a:p>
                      <a:r>
                        <a:rPr lang="en-US" sz="1800" dirty="0">
                          <a:latin typeface="Arial" panose="020B0604020202020204" pitchFamily="34" charset="0"/>
                          <a:cs typeface="Arial" panose="020B0604020202020204" pitchFamily="34" charset="0"/>
                        </a:rPr>
                        <a:t>Absent H reflex; slowed conduction velocities; reduced SNAPs (but can be normal)</a:t>
                      </a:r>
                    </a:p>
                  </a:txBody>
                  <a:tcPr marL="121920" marR="121920" marT="60960" marB="60960"/>
                </a:tc>
                <a:tc>
                  <a:txBody>
                    <a:bodyPr/>
                    <a:lstStyle/>
                    <a:p>
                      <a:r>
                        <a:rPr lang="en-US" sz="1800" dirty="0">
                          <a:latin typeface="Arial" panose="020B0604020202020204" pitchFamily="34" charset="0"/>
                          <a:cs typeface="Arial" panose="020B0604020202020204" pitchFamily="34" charset="0"/>
                        </a:rPr>
                        <a:t>Normal sensory nerve action potentials; low amplitude, short duration and abundant motor unit action potentials. Small evoked muscle action potentials. </a:t>
                      </a:r>
                      <a:endParaRPr lang="en-US" sz="1800" dirty="0">
                        <a:solidFill>
                          <a:srgbClr val="FF0000"/>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4103095128"/>
                  </a:ext>
                </a:extLst>
              </a:tr>
            </a:tbl>
          </a:graphicData>
        </a:graphic>
      </p:graphicFrame>
      <p:sp>
        <p:nvSpPr>
          <p:cNvPr id="8" name="TextBox 7">
            <a:extLst>
              <a:ext uri="{FF2B5EF4-FFF2-40B4-BE49-F238E27FC236}">
                <a16:creationId xmlns:a16="http://schemas.microsoft.com/office/drawing/2014/main" id="{F7672ACC-2DD5-BF57-DD42-263ECC68DC6D}"/>
              </a:ext>
            </a:extLst>
          </p:cNvPr>
          <p:cNvSpPr txBox="1"/>
          <p:nvPr/>
        </p:nvSpPr>
        <p:spPr>
          <a:xfrm>
            <a:off x="2357304" y="6567586"/>
            <a:ext cx="36294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Arial" panose="020B0604020202020204" pitchFamily="34" charset="0"/>
                <a:ea typeface="Calibri"/>
                <a:cs typeface="Arial" panose="020B0604020202020204" pitchFamily="34" charset="0"/>
              </a:rPr>
              <a:t>Red = differentiating features in our patient</a:t>
            </a:r>
          </a:p>
        </p:txBody>
      </p:sp>
      <p:pic>
        <p:nvPicPr>
          <p:cNvPr id="14" name="Audio 13">
            <a:extLst>
              <a:ext uri="{FF2B5EF4-FFF2-40B4-BE49-F238E27FC236}">
                <a16:creationId xmlns:a16="http://schemas.microsoft.com/office/drawing/2014/main" id="{427CFEC2-EC15-16C0-D563-8FF198ED72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46430589"/>
      </p:ext>
    </p:extLst>
  </p:cSld>
  <p:clrMapOvr>
    <a:masterClrMapping/>
  </p:clrMapOvr>
  <mc:AlternateContent xmlns:mc="http://schemas.openxmlformats.org/markup-compatibility/2006">
    <mc:Choice xmlns:p14="http://schemas.microsoft.com/office/powerpoint/2010/main" Requires="p14">
      <p:transition spd="slow" p14:dur="2000" advTm="75291"/>
    </mc:Choice>
    <mc:Fallback>
      <p:transition spd="slow" advTm="75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9561"/>
            <a:ext cx="10515600" cy="1325563"/>
          </a:xfrm>
        </p:spPr>
        <p:txBody>
          <a:bodyPr/>
          <a:lstStyle/>
          <a:p>
            <a:pPr algn="ctr"/>
            <a:r>
              <a:rPr lang="en-US" dirty="0"/>
              <a:t>How would you treat this patient?</a:t>
            </a:r>
          </a:p>
        </p:txBody>
      </p:sp>
      <p:pic>
        <p:nvPicPr>
          <p:cNvPr id="9" name="Audio 8">
            <a:extLst>
              <a:ext uri="{FF2B5EF4-FFF2-40B4-BE49-F238E27FC236}">
                <a16:creationId xmlns:a16="http://schemas.microsoft.com/office/drawing/2014/main" id="{54CDFE46-4807-8394-BFAC-AB3E091BFC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4936908"/>
      </p:ext>
    </p:extLst>
  </p:cSld>
  <p:clrMapOvr>
    <a:masterClrMapping/>
  </p:clrMapOvr>
  <mc:AlternateContent xmlns:mc="http://schemas.openxmlformats.org/markup-compatibility/2006">
    <mc:Choice xmlns:p14="http://schemas.microsoft.com/office/powerpoint/2010/main" Requires="p14">
      <p:transition spd="slow" p14:dur="2000" advTm="22521"/>
    </mc:Choice>
    <mc:Fallback>
      <p:transition spd="slow" advTm="22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B20B-90EF-14A4-22B6-B924B8E98167}"/>
              </a:ext>
            </a:extLst>
          </p:cNvPr>
          <p:cNvSpPr>
            <a:spLocks noGrp="1"/>
          </p:cNvSpPr>
          <p:nvPr>
            <p:ph type="title"/>
          </p:nvPr>
        </p:nvSpPr>
        <p:spPr/>
        <p:txBody>
          <a:bodyPr/>
          <a:lstStyle/>
          <a:p>
            <a:r>
              <a:rPr lang="en-US" b="0" dirty="0">
                <a:ea typeface="Calibri Light"/>
                <a:cs typeface="Calibri Light"/>
              </a:rPr>
              <a:t>Management</a:t>
            </a:r>
          </a:p>
        </p:txBody>
      </p:sp>
      <p:sp>
        <p:nvSpPr>
          <p:cNvPr id="3" name="Content Placeholder 2">
            <a:extLst>
              <a:ext uri="{FF2B5EF4-FFF2-40B4-BE49-F238E27FC236}">
                <a16:creationId xmlns:a16="http://schemas.microsoft.com/office/drawing/2014/main" id="{38883B51-1E38-23BC-62CE-6CF2192EDE2F}"/>
              </a:ext>
            </a:extLst>
          </p:cNvPr>
          <p:cNvSpPr>
            <a:spLocks noGrp="1"/>
          </p:cNvSpPr>
          <p:nvPr>
            <p:ph idx="1"/>
          </p:nvPr>
        </p:nvSpPr>
        <p:spPr/>
        <p:txBody>
          <a:bodyPr vert="horz" lIns="91440" tIns="45720" rIns="91440" bIns="45720" rtlCol="0" anchor="t">
            <a:normAutofit fontScale="85000" lnSpcReduction="20000"/>
          </a:bodyPr>
          <a:lstStyle/>
          <a:p>
            <a:r>
              <a:rPr lang="en-US" sz="2500" dirty="0">
                <a:ea typeface="Calibri"/>
                <a:cs typeface="Calibri"/>
              </a:rPr>
              <a:t>Treated with one dose botulinum antitoxin (though she denied eating any canned foods)</a:t>
            </a:r>
          </a:p>
          <a:p>
            <a:endParaRPr lang="en-US" sz="2500" dirty="0">
              <a:ea typeface="Calibri"/>
              <a:cs typeface="Calibri"/>
            </a:endParaRPr>
          </a:p>
          <a:p>
            <a:r>
              <a:rPr lang="en-US" sz="2500" dirty="0">
                <a:ea typeface="Calibri"/>
                <a:cs typeface="Calibri"/>
              </a:rPr>
              <a:t>Received three day course of IVIG for possible AIDP/MFS</a:t>
            </a:r>
          </a:p>
          <a:p>
            <a:endParaRPr lang="en-US" sz="2500" dirty="0">
              <a:ea typeface="Calibri"/>
              <a:cs typeface="Calibri"/>
            </a:endParaRPr>
          </a:p>
          <a:p>
            <a:r>
              <a:rPr lang="en-US" sz="2500" dirty="0">
                <a:ea typeface="Calibri"/>
                <a:cs typeface="Calibri"/>
              </a:rPr>
              <a:t>She did not have any clinical improvement with treatment while in the hospital</a:t>
            </a:r>
          </a:p>
          <a:p>
            <a:endParaRPr lang="en-US" sz="2500" dirty="0">
              <a:ea typeface="Calibri"/>
              <a:cs typeface="Calibri"/>
            </a:endParaRPr>
          </a:p>
          <a:p>
            <a:r>
              <a:rPr lang="en-US" sz="2500" dirty="0">
                <a:ea typeface="Calibri"/>
                <a:cs typeface="Calibri"/>
              </a:rPr>
              <a:t>Discharged with neuro-ophthalmology follow up, with working diagnoses of botulism vs MFS</a:t>
            </a:r>
          </a:p>
          <a:p>
            <a:endParaRPr lang="en-US" sz="2500" dirty="0">
              <a:ea typeface="Calibri"/>
              <a:cs typeface="Calibri"/>
            </a:endParaRPr>
          </a:p>
          <a:p>
            <a:r>
              <a:rPr lang="en-US" sz="2500" dirty="0">
                <a:ea typeface="Calibri"/>
                <a:cs typeface="Calibri"/>
              </a:rPr>
              <a:t>Until…</a:t>
            </a:r>
          </a:p>
          <a:p>
            <a:endParaRPr lang="en-US" sz="2500" dirty="0">
              <a:ea typeface="Calibri"/>
              <a:cs typeface="Calibri"/>
            </a:endParaRPr>
          </a:p>
          <a:p>
            <a:endParaRPr lang="en-US" sz="2500"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A4AFB84F-A3FF-84F0-DDBC-81FCEDD11634}"/>
              </a:ext>
            </a:extLst>
          </p:cNvPr>
          <p:cNvSpPr>
            <a:spLocks noGrp="1"/>
          </p:cNvSpPr>
          <p:nvPr>
            <p:ph type="sldNum" sz="quarter" idx="12"/>
          </p:nvPr>
        </p:nvSpPr>
        <p:spPr/>
        <p:txBody>
          <a:bodyPr/>
          <a:lstStyle/>
          <a:p>
            <a:fld id="{0D844FE0-7BE3-9743-8A6A-C8DD48AE7D68}" type="slidenum">
              <a:rPr lang="en-US" smtClean="0"/>
              <a:t>18</a:t>
            </a:fld>
            <a:endParaRPr lang="en-US"/>
          </a:p>
        </p:txBody>
      </p:sp>
      <p:pic>
        <p:nvPicPr>
          <p:cNvPr id="7" name="Audio 6">
            <a:extLst>
              <a:ext uri="{FF2B5EF4-FFF2-40B4-BE49-F238E27FC236}">
                <a16:creationId xmlns:a16="http://schemas.microsoft.com/office/drawing/2014/main" id="{3A9A6410-ABA7-15D1-765B-915EB080CD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37923138"/>
      </p:ext>
    </p:extLst>
  </p:cSld>
  <p:clrMapOvr>
    <a:masterClrMapping/>
  </p:clrMapOvr>
  <mc:AlternateContent xmlns:mc="http://schemas.openxmlformats.org/markup-compatibility/2006">
    <mc:Choice xmlns:p14="http://schemas.microsoft.com/office/powerpoint/2010/main" Requires="p14">
      <p:transition spd="slow" p14:dur="2000" advTm="29839"/>
    </mc:Choice>
    <mc:Fallback>
      <p:transition spd="slow" advTm="29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7B172-F4E2-E241-4D58-8088379ADCF8}"/>
              </a:ext>
            </a:extLst>
          </p:cNvPr>
          <p:cNvSpPr>
            <a:spLocks noGrp="1"/>
          </p:cNvSpPr>
          <p:nvPr>
            <p:ph type="title"/>
          </p:nvPr>
        </p:nvSpPr>
        <p:spPr/>
        <p:txBody>
          <a:bodyPr/>
          <a:lstStyle/>
          <a:p>
            <a:r>
              <a:rPr lang="en-US" b="0" dirty="0">
                <a:ea typeface="Calibri Light"/>
                <a:cs typeface="Calibri Light"/>
              </a:rPr>
              <a:t>Until she received a call the following day…</a:t>
            </a:r>
          </a:p>
        </p:txBody>
      </p:sp>
      <p:sp>
        <p:nvSpPr>
          <p:cNvPr id="3" name="Content Placeholder 2">
            <a:extLst>
              <a:ext uri="{FF2B5EF4-FFF2-40B4-BE49-F238E27FC236}">
                <a16:creationId xmlns:a16="http://schemas.microsoft.com/office/drawing/2014/main" id="{0BD84DD0-B67C-41A2-9A50-8878A9187B17}"/>
              </a:ext>
            </a:extLst>
          </p:cNvPr>
          <p:cNvSpPr>
            <a:spLocks noGrp="1"/>
          </p:cNvSpPr>
          <p:nvPr>
            <p:ph idx="1"/>
          </p:nvPr>
        </p:nvSpPr>
        <p:spPr/>
        <p:txBody>
          <a:bodyPr vert="horz" lIns="91440" tIns="45720" rIns="91440" bIns="45720" rtlCol="0" anchor="t">
            <a:normAutofit fontScale="92500" lnSpcReduction="10000"/>
          </a:bodyPr>
          <a:lstStyle/>
          <a:p>
            <a:r>
              <a:rPr lang="en-US" sz="2200" dirty="0">
                <a:ea typeface="Calibri"/>
                <a:cs typeface="Calibri"/>
              </a:rPr>
              <a:t>Botulinum toxin B returned positive in the serum</a:t>
            </a:r>
          </a:p>
          <a:p>
            <a:endParaRPr lang="en-US" sz="2200" dirty="0">
              <a:ea typeface="Calibri"/>
              <a:cs typeface="Calibri"/>
            </a:endParaRPr>
          </a:p>
          <a:p>
            <a:r>
              <a:rPr lang="en-US" sz="2200" dirty="0">
                <a:ea typeface="Calibri"/>
                <a:cs typeface="Calibri"/>
              </a:rPr>
              <a:t>Readmitted for respiratory monitoring, did not require escalation of care</a:t>
            </a:r>
          </a:p>
          <a:p>
            <a:endParaRPr lang="en-US" sz="2200" dirty="0">
              <a:ea typeface="Calibri"/>
              <a:cs typeface="Calibri"/>
            </a:endParaRPr>
          </a:p>
          <a:p>
            <a:r>
              <a:rPr lang="en-US" sz="2200" dirty="0">
                <a:ea typeface="Calibri"/>
                <a:cs typeface="Calibri"/>
              </a:rPr>
              <a:t>Stool toxin testing eventually returned positive for botulinum toxin B by mass spectroscopy</a:t>
            </a:r>
          </a:p>
          <a:p>
            <a:endParaRPr lang="en-US" sz="2200" dirty="0">
              <a:ea typeface="Calibri"/>
              <a:cs typeface="Calibri"/>
            </a:endParaRPr>
          </a:p>
          <a:p>
            <a:r>
              <a:rPr lang="en-US" sz="2200" dirty="0">
                <a:ea typeface="Calibri"/>
                <a:cs typeface="Calibri"/>
              </a:rPr>
              <a:t>Health department investigation was unable to determine the source of her exposure</a:t>
            </a:r>
          </a:p>
          <a:p>
            <a:endParaRPr lang="en-US" sz="2200" dirty="0">
              <a:ea typeface="Calibri"/>
              <a:cs typeface="Calibri"/>
            </a:endParaRPr>
          </a:p>
          <a:p>
            <a:r>
              <a:rPr lang="en-US" sz="2200" b="1" dirty="0">
                <a:ea typeface="Calibri"/>
                <a:cs typeface="Calibri"/>
              </a:rPr>
              <a:t>Final diagnosis: botulism</a:t>
            </a:r>
            <a:endParaRPr lang="en-US" sz="2200" dirty="0">
              <a:ea typeface="Calibri"/>
              <a:cs typeface="Calibri"/>
            </a:endParaRPr>
          </a:p>
          <a:p>
            <a:endParaRPr lang="en-US" sz="2000" dirty="0">
              <a:ea typeface="Calibri"/>
              <a:cs typeface="Calibri"/>
            </a:endParaRPr>
          </a:p>
          <a:p>
            <a:endParaRPr lang="en-US" sz="2000"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630A52CD-86CE-F0BE-556E-57E5DA47341E}"/>
              </a:ext>
            </a:extLst>
          </p:cNvPr>
          <p:cNvSpPr>
            <a:spLocks noGrp="1"/>
          </p:cNvSpPr>
          <p:nvPr>
            <p:ph type="sldNum" sz="quarter" idx="12"/>
          </p:nvPr>
        </p:nvSpPr>
        <p:spPr/>
        <p:txBody>
          <a:bodyPr/>
          <a:lstStyle/>
          <a:p>
            <a:fld id="{0D844FE0-7BE3-9743-8A6A-C8DD48AE7D68}" type="slidenum">
              <a:rPr lang="en-US" smtClean="0"/>
              <a:t>19</a:t>
            </a:fld>
            <a:endParaRPr lang="en-US"/>
          </a:p>
        </p:txBody>
      </p:sp>
      <p:pic>
        <p:nvPicPr>
          <p:cNvPr id="7" name="Audio 6">
            <a:extLst>
              <a:ext uri="{FF2B5EF4-FFF2-40B4-BE49-F238E27FC236}">
                <a16:creationId xmlns:a16="http://schemas.microsoft.com/office/drawing/2014/main" id="{021C2314-870F-85CB-81F8-8CB25E98D1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00524864"/>
      </p:ext>
    </p:extLst>
  </p:cSld>
  <p:clrMapOvr>
    <a:masterClrMapping/>
  </p:clrMapOvr>
  <mc:AlternateContent xmlns:mc="http://schemas.openxmlformats.org/markup-compatibility/2006">
    <mc:Choice xmlns:p14="http://schemas.microsoft.com/office/powerpoint/2010/main" Requires="p14">
      <p:transition spd="slow" p14:dur="2000" advTm="35167"/>
    </mc:Choice>
    <mc:Fallback>
      <p:transition spd="slow" advTm="35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418A9-8642-AFD1-5809-03F71166A39D}"/>
              </a:ext>
            </a:extLst>
          </p:cNvPr>
          <p:cNvSpPr>
            <a:spLocks noGrp="1"/>
          </p:cNvSpPr>
          <p:nvPr>
            <p:ph type="title"/>
          </p:nvPr>
        </p:nvSpPr>
        <p:spPr/>
        <p:txBody>
          <a:bodyPr/>
          <a:lstStyle/>
          <a:p>
            <a:r>
              <a:rPr lang="en-US" dirty="0">
                <a:ea typeface="Calibri Light"/>
                <a:cs typeface="Calibri Light"/>
              </a:rPr>
              <a:t>Follow up in office 1 month later</a:t>
            </a:r>
          </a:p>
        </p:txBody>
      </p:sp>
      <p:sp>
        <p:nvSpPr>
          <p:cNvPr id="3" name="Content Placeholder 2">
            <a:extLst>
              <a:ext uri="{FF2B5EF4-FFF2-40B4-BE49-F238E27FC236}">
                <a16:creationId xmlns:a16="http://schemas.microsoft.com/office/drawing/2014/main" id="{499AE30D-520C-8DD5-1BFA-65D82CC23ACB}"/>
              </a:ext>
            </a:extLst>
          </p:cNvPr>
          <p:cNvSpPr>
            <a:spLocks noGrp="1"/>
          </p:cNvSpPr>
          <p:nvPr>
            <p:ph idx="1"/>
          </p:nvPr>
        </p:nvSpPr>
        <p:spPr/>
        <p:txBody>
          <a:bodyPr vert="horz" lIns="91440" tIns="45720" rIns="91440" bIns="45720" rtlCol="0" anchor="t">
            <a:normAutofit fontScale="85000" lnSpcReduction="20000"/>
          </a:bodyPr>
          <a:lstStyle/>
          <a:p>
            <a:pPr>
              <a:lnSpc>
                <a:spcPct val="110000"/>
              </a:lnSpc>
            </a:pPr>
            <a:r>
              <a:rPr lang="en-US" sz="2500" dirty="0">
                <a:ea typeface="Calibri"/>
                <a:cs typeface="Calibri"/>
              </a:rPr>
              <a:t>VA 20/20 at distance, at near J5 OU PH to J1+</a:t>
            </a:r>
          </a:p>
          <a:p>
            <a:pPr>
              <a:lnSpc>
                <a:spcPct val="110000"/>
              </a:lnSpc>
            </a:pPr>
            <a:endParaRPr lang="en-US" sz="2500" dirty="0">
              <a:ea typeface="Calibri"/>
              <a:cs typeface="Calibri"/>
            </a:endParaRPr>
          </a:p>
          <a:p>
            <a:pPr>
              <a:lnSpc>
                <a:spcPct val="110000"/>
              </a:lnSpc>
            </a:pPr>
            <a:r>
              <a:rPr lang="en-US" sz="2500" dirty="0">
                <a:ea typeface="Calibri"/>
                <a:cs typeface="Calibri"/>
              </a:rPr>
              <a:t>Pupils slightly sluggish but constrict fully to light and near</a:t>
            </a:r>
          </a:p>
          <a:p>
            <a:pPr>
              <a:lnSpc>
                <a:spcPct val="110000"/>
              </a:lnSpc>
            </a:pPr>
            <a:endParaRPr lang="en-US" sz="2500" dirty="0">
              <a:ea typeface="Calibri"/>
              <a:cs typeface="Calibri"/>
            </a:endParaRPr>
          </a:p>
          <a:p>
            <a:pPr>
              <a:lnSpc>
                <a:spcPct val="110000"/>
              </a:lnSpc>
            </a:pPr>
            <a:r>
              <a:rPr lang="en-US" sz="2500" dirty="0">
                <a:ea typeface="Calibri"/>
                <a:cs typeface="Calibri"/>
              </a:rPr>
              <a:t>Trace left ptosis</a:t>
            </a:r>
          </a:p>
          <a:p>
            <a:pPr>
              <a:lnSpc>
                <a:spcPct val="110000"/>
              </a:lnSpc>
            </a:pPr>
            <a:endParaRPr lang="en-US" sz="2500" dirty="0">
              <a:ea typeface="Calibri"/>
              <a:cs typeface="Calibri"/>
            </a:endParaRPr>
          </a:p>
          <a:p>
            <a:pPr>
              <a:lnSpc>
                <a:spcPct val="110000"/>
              </a:lnSpc>
            </a:pPr>
            <a:r>
              <a:rPr lang="en-US" sz="2500" dirty="0">
                <a:ea typeface="Calibri"/>
                <a:cs typeface="Calibri"/>
              </a:rPr>
              <a:t>Ductions full, saccades and pursuits normal</a:t>
            </a:r>
          </a:p>
          <a:p>
            <a:pPr>
              <a:lnSpc>
                <a:spcPct val="110000"/>
              </a:lnSpc>
            </a:pPr>
            <a:endParaRPr lang="en-US" sz="2500" dirty="0">
              <a:ea typeface="Calibri"/>
              <a:cs typeface="Calibri"/>
            </a:endParaRPr>
          </a:p>
          <a:p>
            <a:pPr>
              <a:lnSpc>
                <a:spcPct val="110000"/>
              </a:lnSpc>
            </a:pPr>
            <a:r>
              <a:rPr lang="en-US" sz="2500" dirty="0">
                <a:ea typeface="Calibri"/>
                <a:cs typeface="Calibri"/>
              </a:rPr>
              <a:t>Alignment </a:t>
            </a:r>
            <a:r>
              <a:rPr lang="en-US" sz="2500" dirty="0" err="1">
                <a:ea typeface="Calibri"/>
                <a:cs typeface="Calibri"/>
              </a:rPr>
              <a:t>orthophoric</a:t>
            </a:r>
            <a:endParaRPr lang="en-US" sz="2500" dirty="0">
              <a:ea typeface="Calibri"/>
              <a:cs typeface="Calibri"/>
            </a:endParaRPr>
          </a:p>
          <a:p>
            <a:pPr>
              <a:lnSpc>
                <a:spcPct val="110000"/>
              </a:lnSpc>
            </a:pPr>
            <a:endParaRPr lang="en-US" sz="2500" dirty="0">
              <a:ea typeface="Calibri"/>
              <a:cs typeface="Calibri"/>
            </a:endParaRPr>
          </a:p>
          <a:p>
            <a:pPr>
              <a:lnSpc>
                <a:spcPct val="110000"/>
              </a:lnSpc>
            </a:pPr>
            <a:endParaRPr lang="en-US" sz="2500" dirty="0">
              <a:ea typeface="Calibri"/>
              <a:cs typeface="Calibri"/>
            </a:endParaRPr>
          </a:p>
          <a:p>
            <a:pPr>
              <a:lnSpc>
                <a:spcPct val="110000"/>
              </a:lnSpc>
            </a:pPr>
            <a:endParaRPr lang="en-US" dirty="0">
              <a:ea typeface="Calibri"/>
              <a:cs typeface="Calibri"/>
            </a:endParaRPr>
          </a:p>
        </p:txBody>
      </p:sp>
      <p:sp>
        <p:nvSpPr>
          <p:cNvPr id="4" name="Slide Number Placeholder 3">
            <a:extLst>
              <a:ext uri="{FF2B5EF4-FFF2-40B4-BE49-F238E27FC236}">
                <a16:creationId xmlns:a16="http://schemas.microsoft.com/office/drawing/2014/main" id="{2C7C84BA-D45F-14AE-5CDC-8B3AA951F097}"/>
              </a:ext>
            </a:extLst>
          </p:cNvPr>
          <p:cNvSpPr>
            <a:spLocks noGrp="1"/>
          </p:cNvSpPr>
          <p:nvPr>
            <p:ph type="sldNum" sz="quarter" idx="12"/>
          </p:nvPr>
        </p:nvSpPr>
        <p:spPr/>
        <p:txBody>
          <a:bodyPr/>
          <a:lstStyle/>
          <a:p>
            <a:fld id="{0D844FE0-7BE3-9743-8A6A-C8DD48AE7D68}" type="slidenum">
              <a:rPr lang="en-US" smtClean="0"/>
              <a:t>20</a:t>
            </a:fld>
            <a:endParaRPr lang="en-US"/>
          </a:p>
        </p:txBody>
      </p:sp>
      <p:pic>
        <p:nvPicPr>
          <p:cNvPr id="7" name="Audio 6">
            <a:extLst>
              <a:ext uri="{FF2B5EF4-FFF2-40B4-BE49-F238E27FC236}">
                <a16:creationId xmlns:a16="http://schemas.microsoft.com/office/drawing/2014/main" id="{4F9D1F8C-B3D3-9A8C-4957-79610FEC26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1055889"/>
      </p:ext>
    </p:extLst>
  </p:cSld>
  <p:clrMapOvr>
    <a:masterClrMapping/>
  </p:clrMapOvr>
  <mc:AlternateContent xmlns:mc="http://schemas.openxmlformats.org/markup-compatibility/2006">
    <mc:Choice xmlns:p14="http://schemas.microsoft.com/office/powerpoint/2010/main" Requires="p14">
      <p:transition spd="slow" p14:dur="2000" advTm="33882"/>
    </mc:Choice>
    <mc:Fallback>
      <p:transition spd="slow" advTm="33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9BDCA-33E0-6ABB-BFD8-75A003120710}"/>
              </a:ext>
            </a:extLst>
          </p:cNvPr>
          <p:cNvSpPr>
            <a:spLocks noGrp="1"/>
          </p:cNvSpPr>
          <p:nvPr>
            <p:ph type="title"/>
          </p:nvPr>
        </p:nvSpPr>
        <p:spPr/>
        <p:txBody>
          <a:bodyPr/>
          <a:lstStyle/>
          <a:p>
            <a:r>
              <a:rPr lang="en-US" b="0" dirty="0">
                <a:ea typeface="Calibri Light"/>
                <a:cs typeface="Calibri Light"/>
              </a:rPr>
              <a:t>Botulism</a:t>
            </a:r>
            <a:endParaRPr lang="en-US" b="0" dirty="0"/>
          </a:p>
        </p:txBody>
      </p:sp>
      <p:sp>
        <p:nvSpPr>
          <p:cNvPr id="3" name="Content Placeholder 2">
            <a:extLst>
              <a:ext uri="{FF2B5EF4-FFF2-40B4-BE49-F238E27FC236}">
                <a16:creationId xmlns:a16="http://schemas.microsoft.com/office/drawing/2014/main" id="{0911D288-FD25-2FCE-A24C-434D5EBE4530}"/>
              </a:ext>
            </a:extLst>
          </p:cNvPr>
          <p:cNvSpPr>
            <a:spLocks noGrp="1"/>
          </p:cNvSpPr>
          <p:nvPr>
            <p:ph idx="1"/>
          </p:nvPr>
        </p:nvSpPr>
        <p:spPr>
          <a:xfrm>
            <a:off x="838200" y="1825625"/>
            <a:ext cx="5435600" cy="4351338"/>
          </a:xfrm>
        </p:spPr>
        <p:txBody>
          <a:bodyPr vert="horz" lIns="91440" tIns="45720" rIns="91440" bIns="45720" rtlCol="0" anchor="t">
            <a:normAutofit fontScale="92500"/>
          </a:bodyPr>
          <a:lstStyle/>
          <a:p>
            <a:pPr marL="608965" indent="-456565">
              <a:lnSpc>
                <a:spcPct val="114999"/>
              </a:lnSpc>
              <a:spcBef>
                <a:spcPts val="0"/>
              </a:spcBef>
              <a:spcAft>
                <a:spcPts val="800"/>
              </a:spcAft>
              <a:buFont typeface="Arial,Sans-Serif" panose="020B0604020202020204" pitchFamily="34" charset="0"/>
              <a:buChar char="●"/>
            </a:pPr>
            <a:r>
              <a:rPr lang="en-US" sz="1800" dirty="0">
                <a:ea typeface="Calibri"/>
                <a:cs typeface="Calibri"/>
              </a:rPr>
              <a:t>A rare neuromuscular junction disease caused by neurotoxins produced by </a:t>
            </a:r>
            <a:r>
              <a:rPr lang="en-US" sz="1800" i="1" dirty="0">
                <a:ea typeface="Calibri"/>
                <a:cs typeface="Calibri"/>
              </a:rPr>
              <a:t>Clostridium botulinum</a:t>
            </a:r>
            <a:endParaRPr lang="en-US" sz="1800" dirty="0">
              <a:ea typeface="Calibri"/>
              <a:cs typeface="Calibri"/>
            </a:endParaRPr>
          </a:p>
          <a:p>
            <a:pPr marL="608965" indent="-456565">
              <a:lnSpc>
                <a:spcPct val="114999"/>
              </a:lnSpc>
              <a:spcBef>
                <a:spcPts val="0"/>
              </a:spcBef>
              <a:spcAft>
                <a:spcPts val="800"/>
              </a:spcAft>
              <a:buFont typeface="Arial,Sans-Serif" panose="020B0604020202020204" pitchFamily="34" charset="0"/>
              <a:buChar char="●"/>
            </a:pPr>
            <a:r>
              <a:rPr lang="en-US" sz="1800" i="1" dirty="0">
                <a:ea typeface="Calibri"/>
                <a:cs typeface="Calibri"/>
              </a:rPr>
              <a:t>C. botulinum</a:t>
            </a:r>
            <a:endParaRPr lang="en-US" sz="1800" dirty="0">
              <a:ea typeface="Calibri"/>
              <a:cs typeface="Calibri"/>
            </a:endParaRPr>
          </a:p>
          <a:p>
            <a:pPr marL="1218565" lvl="1" indent="-422910">
              <a:lnSpc>
                <a:spcPct val="112000"/>
              </a:lnSpc>
              <a:spcBef>
                <a:spcPts val="0"/>
              </a:spcBef>
              <a:spcAft>
                <a:spcPts val="800"/>
              </a:spcAft>
              <a:buFont typeface="Arial,Sans-Serif" panose="020B0604020202020204" pitchFamily="34" charset="0"/>
              <a:buChar char="○"/>
            </a:pPr>
            <a:r>
              <a:rPr lang="en-US" sz="1800" dirty="0">
                <a:ea typeface="Calibri"/>
                <a:cs typeface="Calibri"/>
              </a:rPr>
              <a:t>Gram positive bacilli, spore-forming, obligate anaerobe</a:t>
            </a:r>
          </a:p>
          <a:p>
            <a:pPr marL="1218565" lvl="1" indent="-422910">
              <a:lnSpc>
                <a:spcPct val="112000"/>
              </a:lnSpc>
              <a:spcBef>
                <a:spcPts val="0"/>
              </a:spcBef>
              <a:spcAft>
                <a:spcPts val="800"/>
              </a:spcAft>
              <a:buFont typeface="Arial,Sans-Serif" panose="020B0604020202020204" pitchFamily="34" charset="0"/>
              <a:buChar char="○"/>
            </a:pPr>
            <a:r>
              <a:rPr lang="en-US" sz="1800" dirty="0">
                <a:ea typeface="Calibri"/>
                <a:cs typeface="Calibri"/>
              </a:rPr>
              <a:t>Ubiquitous in the environment, heat resistant</a:t>
            </a:r>
          </a:p>
          <a:p>
            <a:pPr marL="1218565" lvl="1" indent="-422910">
              <a:lnSpc>
                <a:spcPct val="112000"/>
              </a:lnSpc>
              <a:spcBef>
                <a:spcPts val="0"/>
              </a:spcBef>
              <a:spcAft>
                <a:spcPts val="800"/>
              </a:spcAft>
              <a:buFont typeface="Arial,Sans-Serif" panose="020B0604020202020204" pitchFamily="34" charset="0"/>
              <a:buChar char="○"/>
            </a:pPr>
            <a:r>
              <a:rPr lang="en-US" sz="1800" dirty="0">
                <a:ea typeface="Calibri"/>
                <a:cs typeface="Calibri"/>
              </a:rPr>
              <a:t>In proper conditions, spores germinate to produce toxin-producing bacilli</a:t>
            </a:r>
          </a:p>
          <a:p>
            <a:pPr marL="1218565" lvl="1" indent="-422910">
              <a:lnSpc>
                <a:spcPct val="112000"/>
              </a:lnSpc>
              <a:spcBef>
                <a:spcPts val="0"/>
              </a:spcBef>
              <a:spcAft>
                <a:spcPts val="800"/>
              </a:spcAft>
              <a:buFont typeface="Arial,Sans-Serif" panose="020B0604020202020204" pitchFamily="34" charset="0"/>
              <a:buChar char="○"/>
            </a:pPr>
            <a:r>
              <a:rPr lang="en-US" sz="1800" dirty="0">
                <a:ea typeface="Calibri"/>
                <a:cs typeface="Calibri"/>
              </a:rPr>
              <a:t>Eight subtypes of toxin (A-H) - A, B and E most commonly cause human disease</a:t>
            </a:r>
          </a:p>
          <a:p>
            <a:pPr>
              <a:lnSpc>
                <a:spcPct val="114999"/>
              </a:lnSpc>
              <a:spcAft>
                <a:spcPts val="800"/>
              </a:spcAft>
            </a:pPr>
            <a:endParaRPr lang="en-US" sz="600"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4A1E16FF-0846-E538-4360-55DAB81AC5F8}"/>
              </a:ext>
            </a:extLst>
          </p:cNvPr>
          <p:cNvSpPr>
            <a:spLocks noGrp="1"/>
          </p:cNvSpPr>
          <p:nvPr>
            <p:ph type="sldNum" sz="quarter" idx="12"/>
          </p:nvPr>
        </p:nvSpPr>
        <p:spPr/>
        <p:txBody>
          <a:bodyPr/>
          <a:lstStyle/>
          <a:p>
            <a:fld id="{0D844FE0-7BE3-9743-8A6A-C8DD48AE7D68}" type="slidenum">
              <a:rPr lang="en-US" smtClean="0"/>
              <a:t>21</a:t>
            </a:fld>
            <a:endParaRPr lang="en-US"/>
          </a:p>
        </p:txBody>
      </p:sp>
      <p:pic>
        <p:nvPicPr>
          <p:cNvPr id="6" name="Picture 5" descr="A close-up of a blue circle&#10;&#10;Description automatically generated">
            <a:extLst>
              <a:ext uri="{FF2B5EF4-FFF2-40B4-BE49-F238E27FC236}">
                <a16:creationId xmlns:a16="http://schemas.microsoft.com/office/drawing/2014/main" id="{4D2D0561-BD8E-AE00-BD38-6C2A4978C6B3}"/>
              </a:ext>
            </a:extLst>
          </p:cNvPr>
          <p:cNvPicPr>
            <a:picLocks noChangeAspect="1"/>
          </p:cNvPicPr>
          <p:nvPr/>
        </p:nvPicPr>
        <p:blipFill>
          <a:blip r:embed="rId5"/>
          <a:stretch>
            <a:fillRect/>
          </a:stretch>
        </p:blipFill>
        <p:spPr>
          <a:xfrm>
            <a:off x="7278326" y="1244188"/>
            <a:ext cx="4184820" cy="3945688"/>
          </a:xfrm>
          <a:prstGeom prst="rect">
            <a:avLst/>
          </a:prstGeom>
        </p:spPr>
      </p:pic>
      <p:sp>
        <p:nvSpPr>
          <p:cNvPr id="8" name="Google Shape;124;p25">
            <a:extLst>
              <a:ext uri="{FF2B5EF4-FFF2-40B4-BE49-F238E27FC236}">
                <a16:creationId xmlns:a16="http://schemas.microsoft.com/office/drawing/2014/main" id="{9CA5149B-1B8B-6D7B-3121-6C13EB0C499D}"/>
              </a:ext>
            </a:extLst>
          </p:cNvPr>
          <p:cNvSpPr txBox="1"/>
          <p:nvPr/>
        </p:nvSpPr>
        <p:spPr>
          <a:xfrm>
            <a:off x="8079040" y="5308435"/>
            <a:ext cx="2388130" cy="384680"/>
          </a:xfrm>
          <a:prstGeom prst="rect">
            <a:avLst/>
          </a:prstGeom>
          <a:noFill/>
          <a:ln>
            <a:noFill/>
          </a:ln>
        </p:spPr>
        <p:txBody>
          <a:bodyPr spcFirstLastPara="1" wrap="square" lIns="121900" tIns="121900" rIns="121900" bIns="121900" anchor="t" anchorCtr="0">
            <a:spAutoFit/>
          </a:bodyPr>
          <a:lstStyle/>
          <a:p>
            <a:r>
              <a:rPr lang="en-US" sz="900" dirty="0">
                <a:ea typeface="Calibri" panose="020F0502020204030204"/>
                <a:cs typeface="Calibri" panose="020F0502020204030204"/>
              </a:rPr>
              <a:t> Public Health Image Library(PHIL) (cdc.gov)</a:t>
            </a:r>
          </a:p>
        </p:txBody>
      </p:sp>
      <p:pic>
        <p:nvPicPr>
          <p:cNvPr id="42" name="Audio 41">
            <a:extLst>
              <a:ext uri="{FF2B5EF4-FFF2-40B4-BE49-F238E27FC236}">
                <a16:creationId xmlns:a16="http://schemas.microsoft.com/office/drawing/2014/main" id="{16D1A311-8650-E9DC-DB2D-300857CB81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41430412"/>
      </p:ext>
    </p:extLst>
  </p:cSld>
  <p:clrMapOvr>
    <a:masterClrMapping/>
  </p:clrMapOvr>
  <mc:AlternateContent xmlns:mc="http://schemas.openxmlformats.org/markup-compatibility/2006">
    <mc:Choice xmlns:p14="http://schemas.microsoft.com/office/powerpoint/2010/main" Requires="p14">
      <p:transition spd="slow" p14:dur="2000" advTm="31391"/>
    </mc:Choice>
    <mc:Fallback>
      <p:transition spd="slow" advTm="31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442C2-C265-AA8F-CB5B-2DFA74DA0719}"/>
              </a:ext>
            </a:extLst>
          </p:cNvPr>
          <p:cNvSpPr>
            <a:spLocks noGrp="1"/>
          </p:cNvSpPr>
          <p:nvPr>
            <p:ph type="title"/>
          </p:nvPr>
        </p:nvSpPr>
        <p:spPr/>
        <p:txBody>
          <a:bodyPr/>
          <a:lstStyle/>
          <a:p>
            <a:r>
              <a:rPr lang="en-US" b="0" dirty="0">
                <a:ea typeface="Calibri Light"/>
                <a:cs typeface="Calibri Light"/>
              </a:rPr>
              <a:t>Botulism</a:t>
            </a:r>
            <a:endParaRPr lang="en-US" b="0" dirty="0"/>
          </a:p>
        </p:txBody>
      </p:sp>
      <p:sp>
        <p:nvSpPr>
          <p:cNvPr id="3" name="Content Placeholder 2">
            <a:extLst>
              <a:ext uri="{FF2B5EF4-FFF2-40B4-BE49-F238E27FC236}">
                <a16:creationId xmlns:a16="http://schemas.microsoft.com/office/drawing/2014/main" id="{F3F303A1-0A64-41A3-E5D2-8583BDEBD4BE}"/>
              </a:ext>
            </a:extLst>
          </p:cNvPr>
          <p:cNvSpPr>
            <a:spLocks noGrp="1"/>
          </p:cNvSpPr>
          <p:nvPr>
            <p:ph idx="1"/>
          </p:nvPr>
        </p:nvSpPr>
        <p:spPr>
          <a:xfrm>
            <a:off x="838200" y="1825624"/>
            <a:ext cx="5335814" cy="4682053"/>
          </a:xfrm>
        </p:spPr>
        <p:txBody>
          <a:bodyPr vert="horz" lIns="91440" tIns="45720" rIns="91440" bIns="45720" rtlCol="0" anchor="t">
            <a:normAutofit fontScale="92500" lnSpcReduction="10000"/>
          </a:bodyPr>
          <a:lstStyle/>
          <a:p>
            <a:pPr marL="0" indent="0">
              <a:spcBef>
                <a:spcPts val="0"/>
              </a:spcBef>
              <a:buNone/>
            </a:pPr>
            <a:r>
              <a:rPr lang="en" sz="2400" dirty="0">
                <a:ea typeface="Calibri"/>
                <a:cs typeface="Calibri"/>
              </a:rPr>
              <a:t>Pathophysiology of botulinum neurotoxin</a:t>
            </a:r>
            <a:endParaRPr lang="en-US" sz="2400" dirty="0">
              <a:ea typeface="Calibri"/>
              <a:cs typeface="Calibri"/>
            </a:endParaRPr>
          </a:p>
          <a:p>
            <a:pPr>
              <a:spcBef>
                <a:spcPts val="1600"/>
              </a:spcBef>
            </a:pPr>
            <a:r>
              <a:rPr lang="en" sz="2400" dirty="0">
                <a:ea typeface="Calibri"/>
                <a:cs typeface="Calibri"/>
              </a:rPr>
              <a:t>Toxin is delivered via vascular system to presynaptic cholinergic nerve terminals</a:t>
            </a:r>
            <a:endParaRPr lang="en-US" sz="2400" dirty="0">
              <a:ea typeface="Calibri"/>
              <a:cs typeface="Calibri"/>
            </a:endParaRPr>
          </a:p>
          <a:p>
            <a:pPr>
              <a:spcBef>
                <a:spcPts val="0"/>
              </a:spcBef>
            </a:pPr>
            <a:r>
              <a:rPr lang="en" sz="2400" dirty="0">
                <a:ea typeface="Calibri"/>
                <a:cs typeface="Calibri"/>
              </a:rPr>
              <a:t>Endocytosed into neuron, followed by translocation into cytosol</a:t>
            </a:r>
            <a:endParaRPr lang="en-US" sz="2400" dirty="0">
              <a:ea typeface="Calibri"/>
              <a:cs typeface="Calibri"/>
            </a:endParaRPr>
          </a:p>
          <a:p>
            <a:pPr>
              <a:spcBef>
                <a:spcPts val="0"/>
              </a:spcBef>
            </a:pPr>
            <a:r>
              <a:rPr lang="en" sz="2400" dirty="0">
                <a:ea typeface="Calibri"/>
                <a:cs typeface="Calibri"/>
              </a:rPr>
              <a:t>Toxin acts as endopeptidase, cleaving proteins necessary for neurotransmitter release</a:t>
            </a:r>
          </a:p>
          <a:p>
            <a:pPr>
              <a:spcBef>
                <a:spcPts val="0"/>
              </a:spcBef>
            </a:pPr>
            <a:r>
              <a:rPr lang="en" sz="2400" dirty="0">
                <a:ea typeface="Calibri"/>
                <a:cs typeface="Calibri"/>
              </a:rPr>
              <a:t>Botulinum antitoxin consists of </a:t>
            </a:r>
            <a:r>
              <a:rPr lang="en-US" sz="2400" dirty="0">
                <a:ea typeface="Calibri"/>
                <a:cs typeface="Calibri"/>
              </a:rPr>
              <a:t>equine-derived polyclonal antibody fragments that bind free botulinum neurotoxin (types A-G), preventing the toxin from being </a:t>
            </a:r>
            <a:r>
              <a:rPr lang="en-US" sz="2400" dirty="0" err="1">
                <a:ea typeface="Calibri"/>
                <a:cs typeface="Calibri"/>
              </a:rPr>
              <a:t>endocytosed</a:t>
            </a:r>
            <a:endParaRPr lang="en-US" sz="2400" dirty="0">
              <a:ea typeface="Calibri"/>
              <a:cs typeface="Calibri"/>
            </a:endParaRPr>
          </a:p>
          <a:p>
            <a:pPr lvl="1">
              <a:spcBef>
                <a:spcPts val="0"/>
              </a:spcBef>
            </a:pPr>
            <a:r>
              <a:rPr lang="en-US" sz="2000" dirty="0">
                <a:ea typeface="Calibri"/>
                <a:cs typeface="Calibri"/>
              </a:rPr>
              <a:t>It will not reverse paralysis but will stop progression</a:t>
            </a:r>
          </a:p>
          <a:p>
            <a:endParaRPr lang="en-US" sz="2400" dirty="0">
              <a:ea typeface="Calibri"/>
              <a:cs typeface="Calibri"/>
            </a:endParaRPr>
          </a:p>
        </p:txBody>
      </p:sp>
      <p:sp>
        <p:nvSpPr>
          <p:cNvPr id="4" name="Slide Number Placeholder 3">
            <a:extLst>
              <a:ext uri="{FF2B5EF4-FFF2-40B4-BE49-F238E27FC236}">
                <a16:creationId xmlns:a16="http://schemas.microsoft.com/office/drawing/2014/main" id="{4F99FE70-A661-D309-0557-1E82BB2E301A}"/>
              </a:ext>
            </a:extLst>
          </p:cNvPr>
          <p:cNvSpPr>
            <a:spLocks noGrp="1"/>
          </p:cNvSpPr>
          <p:nvPr>
            <p:ph type="sldNum" sz="quarter" idx="12"/>
          </p:nvPr>
        </p:nvSpPr>
        <p:spPr/>
        <p:txBody>
          <a:bodyPr/>
          <a:lstStyle/>
          <a:p>
            <a:fld id="{0D844FE0-7BE3-9743-8A6A-C8DD48AE7D68}" type="slidenum">
              <a:rPr lang="en-US" smtClean="0"/>
              <a:t>22</a:t>
            </a:fld>
            <a:endParaRPr lang="en-US"/>
          </a:p>
        </p:txBody>
      </p:sp>
      <p:sp>
        <p:nvSpPr>
          <p:cNvPr id="6" name="Google Shape;124;p25">
            <a:extLst>
              <a:ext uri="{FF2B5EF4-FFF2-40B4-BE49-F238E27FC236}">
                <a16:creationId xmlns:a16="http://schemas.microsoft.com/office/drawing/2014/main" id="{9272D64F-C252-CFA8-A186-C9C9E5999314}"/>
              </a:ext>
            </a:extLst>
          </p:cNvPr>
          <p:cNvSpPr txBox="1"/>
          <p:nvPr/>
        </p:nvSpPr>
        <p:spPr>
          <a:xfrm>
            <a:off x="6188884" y="5397500"/>
            <a:ext cx="6020000" cy="492402"/>
          </a:xfrm>
          <a:prstGeom prst="rect">
            <a:avLst/>
          </a:prstGeom>
          <a:noFill/>
          <a:ln>
            <a:noFill/>
          </a:ln>
        </p:spPr>
        <p:txBody>
          <a:bodyPr spcFirstLastPara="1" wrap="square" lIns="121900" tIns="121900" rIns="121900" bIns="121900" anchor="t" anchorCtr="0">
            <a:spAutoFit/>
          </a:bodyPr>
          <a:lstStyle/>
          <a:p>
            <a:r>
              <a:rPr lang="en-US" sz="800" dirty="0">
                <a:ea typeface="+mn-lt"/>
                <a:cs typeface="+mn-lt"/>
              </a:rPr>
              <a:t>Al-</a:t>
            </a:r>
            <a:r>
              <a:rPr lang="en-US" sz="800" dirty="0" err="1">
                <a:ea typeface="+mn-lt"/>
                <a:cs typeface="+mn-lt"/>
              </a:rPr>
              <a:t>Ghamdi</a:t>
            </a:r>
            <a:r>
              <a:rPr lang="en-US" sz="800" dirty="0">
                <a:ea typeface="+mn-lt"/>
                <a:cs typeface="+mn-lt"/>
              </a:rPr>
              <a:t> AS, </a:t>
            </a:r>
            <a:r>
              <a:rPr lang="en-US" sz="800" dirty="0" err="1">
                <a:ea typeface="+mn-lt"/>
                <a:cs typeface="+mn-lt"/>
              </a:rPr>
              <a:t>Alghanemy</a:t>
            </a:r>
            <a:r>
              <a:rPr lang="en-US" sz="800" dirty="0">
                <a:ea typeface="+mn-lt"/>
                <a:cs typeface="+mn-lt"/>
              </a:rPr>
              <a:t> N, </a:t>
            </a:r>
            <a:r>
              <a:rPr lang="en-US" sz="800" dirty="0" err="1">
                <a:ea typeface="+mn-lt"/>
                <a:cs typeface="+mn-lt"/>
              </a:rPr>
              <a:t>Joharji</a:t>
            </a:r>
            <a:r>
              <a:rPr lang="en-US" sz="800" dirty="0">
                <a:ea typeface="+mn-lt"/>
                <a:cs typeface="+mn-lt"/>
              </a:rPr>
              <a:t> H, Al-</a:t>
            </a:r>
            <a:r>
              <a:rPr lang="en-US" sz="800" dirty="0" err="1">
                <a:ea typeface="+mn-lt"/>
                <a:cs typeface="+mn-lt"/>
              </a:rPr>
              <a:t>Qahtani</a:t>
            </a:r>
            <a:r>
              <a:rPr lang="en-US" sz="800" dirty="0">
                <a:ea typeface="+mn-lt"/>
                <a:cs typeface="+mn-lt"/>
              </a:rPr>
              <a:t> D, </a:t>
            </a:r>
            <a:r>
              <a:rPr lang="en-US" sz="800" dirty="0" err="1">
                <a:ea typeface="+mn-lt"/>
                <a:cs typeface="+mn-lt"/>
              </a:rPr>
              <a:t>Alghamdi</a:t>
            </a:r>
            <a:r>
              <a:rPr lang="en-US" sz="800" dirty="0">
                <a:ea typeface="+mn-lt"/>
                <a:cs typeface="+mn-lt"/>
              </a:rPr>
              <a:t> H. Botulinum toxin: Non cosmetic and off-label dermatological uses.</a:t>
            </a:r>
          </a:p>
          <a:p>
            <a:r>
              <a:rPr lang="en-US" sz="800" dirty="0">
                <a:ea typeface="+mn-lt"/>
                <a:cs typeface="+mn-lt"/>
              </a:rPr>
              <a:t>Journal of Dermatology &amp; Dermatologic Surgery. 2015 19:1; 1-8. https://doi.org/10.1016/j.jdds.2014.06.002</a:t>
            </a:r>
          </a:p>
        </p:txBody>
      </p:sp>
      <p:pic>
        <p:nvPicPr>
          <p:cNvPr id="8" name="Picture 2" descr="A diagram of a neurotransmitter&#10;&#10;Description automatically generated">
            <a:extLst>
              <a:ext uri="{FF2B5EF4-FFF2-40B4-BE49-F238E27FC236}">
                <a16:creationId xmlns:a16="http://schemas.microsoft.com/office/drawing/2014/main" id="{1A2A6D09-E2E1-C706-6605-8FFA551730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975168"/>
            <a:ext cx="5887445" cy="4139609"/>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extLst>
              <a:ext uri="{FF2B5EF4-FFF2-40B4-BE49-F238E27FC236}">
                <a16:creationId xmlns:a16="http://schemas.microsoft.com/office/drawing/2014/main" id="{EE170AE1-3F28-E865-18AF-3C12CBD1ED1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69414667"/>
      </p:ext>
    </p:extLst>
  </p:cSld>
  <p:clrMapOvr>
    <a:masterClrMapping/>
  </p:clrMapOvr>
  <mc:AlternateContent xmlns:mc="http://schemas.openxmlformats.org/markup-compatibility/2006">
    <mc:Choice xmlns:p14="http://schemas.microsoft.com/office/powerpoint/2010/main" Requires="p14">
      <p:transition spd="slow" p14:dur="2000" advTm="37183"/>
    </mc:Choice>
    <mc:Fallback>
      <p:transition spd="slow" advTm="37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83FF-8C9E-BBE9-5C7E-4CC2024B7FF3}"/>
              </a:ext>
            </a:extLst>
          </p:cNvPr>
          <p:cNvSpPr>
            <a:spLocks noGrp="1"/>
          </p:cNvSpPr>
          <p:nvPr>
            <p:ph type="title"/>
          </p:nvPr>
        </p:nvSpPr>
        <p:spPr/>
        <p:txBody>
          <a:bodyPr>
            <a:normAutofit/>
          </a:bodyPr>
          <a:lstStyle/>
          <a:p>
            <a:r>
              <a:rPr lang="en" b="0" dirty="0">
                <a:ea typeface="Calibri Light"/>
                <a:cs typeface="Calibri Light"/>
              </a:rPr>
              <a:t>Epidemiology</a:t>
            </a:r>
            <a:endParaRPr lang="en-US" b="0" dirty="0">
              <a:ea typeface="Calibri Light"/>
              <a:cs typeface="Calibri Light"/>
            </a:endParaRPr>
          </a:p>
        </p:txBody>
      </p:sp>
      <p:sp>
        <p:nvSpPr>
          <p:cNvPr id="3" name="Content Placeholder 2">
            <a:extLst>
              <a:ext uri="{FF2B5EF4-FFF2-40B4-BE49-F238E27FC236}">
                <a16:creationId xmlns:a16="http://schemas.microsoft.com/office/drawing/2014/main" id="{D3EC398B-4F19-9523-B884-8CEFCBD51B5C}"/>
              </a:ext>
            </a:extLst>
          </p:cNvPr>
          <p:cNvSpPr>
            <a:spLocks noGrp="1"/>
          </p:cNvSpPr>
          <p:nvPr>
            <p:ph idx="1"/>
          </p:nvPr>
        </p:nvSpPr>
        <p:spPr/>
        <p:txBody>
          <a:bodyPr vert="horz" lIns="91440" tIns="45720" rIns="91440" bIns="45720" rtlCol="0" anchor="t">
            <a:normAutofit/>
          </a:bodyPr>
          <a:lstStyle/>
          <a:p>
            <a:pPr>
              <a:spcBef>
                <a:spcPts val="0"/>
              </a:spcBef>
            </a:pPr>
            <a:r>
              <a:rPr lang="en" dirty="0">
                <a:ea typeface="Calibri"/>
                <a:cs typeface="Calibri"/>
              </a:rPr>
              <a:t>Approximately 200 cases per year in the US</a:t>
            </a:r>
            <a:endParaRPr lang="en-US" dirty="0">
              <a:ea typeface="Calibri"/>
              <a:cs typeface="Calibri"/>
            </a:endParaRPr>
          </a:p>
          <a:p>
            <a:pPr>
              <a:spcBef>
                <a:spcPts val="0"/>
              </a:spcBef>
            </a:pPr>
            <a:r>
              <a:rPr lang="en" dirty="0">
                <a:ea typeface="Calibri"/>
                <a:cs typeface="Calibri"/>
              </a:rPr>
              <a:t>Infant botulism (70-75%)</a:t>
            </a:r>
            <a:endParaRPr lang="en-US" dirty="0">
              <a:ea typeface="Calibri"/>
              <a:cs typeface="Calibri"/>
            </a:endParaRPr>
          </a:p>
          <a:p>
            <a:pPr>
              <a:spcBef>
                <a:spcPts val="0"/>
              </a:spcBef>
            </a:pPr>
            <a:r>
              <a:rPr lang="en" dirty="0">
                <a:ea typeface="Calibri"/>
                <a:cs typeface="Calibri"/>
              </a:rPr>
              <a:t>Foodborne botulism (20-25%)</a:t>
            </a:r>
            <a:endParaRPr lang="en-US" dirty="0">
              <a:ea typeface="Calibri"/>
              <a:cs typeface="Calibri"/>
            </a:endParaRPr>
          </a:p>
          <a:p>
            <a:pPr>
              <a:spcBef>
                <a:spcPts val="0"/>
              </a:spcBef>
            </a:pPr>
            <a:r>
              <a:rPr lang="en" dirty="0">
                <a:ea typeface="Calibri"/>
                <a:cs typeface="Calibri"/>
              </a:rPr>
              <a:t>Wound botulism (5-10%)</a:t>
            </a:r>
            <a:endParaRPr lang="en-US" dirty="0">
              <a:ea typeface="Calibri"/>
              <a:cs typeface="Calibri"/>
            </a:endParaRPr>
          </a:p>
          <a:p>
            <a:pPr>
              <a:spcBef>
                <a:spcPts val="0"/>
              </a:spcBef>
            </a:pPr>
            <a:r>
              <a:rPr lang="en" dirty="0">
                <a:ea typeface="Calibri"/>
                <a:cs typeface="Calibri"/>
              </a:rPr>
              <a:t>Iatrogenic (rare)</a:t>
            </a:r>
            <a:endParaRPr lang="en-US" dirty="0">
              <a:ea typeface="Calibri"/>
              <a:cs typeface="Calibri"/>
            </a:endParaRPr>
          </a:p>
        </p:txBody>
      </p:sp>
      <p:sp>
        <p:nvSpPr>
          <p:cNvPr id="4" name="Slide Number Placeholder 3">
            <a:extLst>
              <a:ext uri="{FF2B5EF4-FFF2-40B4-BE49-F238E27FC236}">
                <a16:creationId xmlns:a16="http://schemas.microsoft.com/office/drawing/2014/main" id="{30543A89-7B93-953E-9449-A6BC8A396BDB}"/>
              </a:ext>
            </a:extLst>
          </p:cNvPr>
          <p:cNvSpPr>
            <a:spLocks noGrp="1"/>
          </p:cNvSpPr>
          <p:nvPr>
            <p:ph type="sldNum" sz="quarter" idx="12"/>
          </p:nvPr>
        </p:nvSpPr>
        <p:spPr/>
        <p:txBody>
          <a:bodyPr/>
          <a:lstStyle/>
          <a:p>
            <a:fld id="{0D844FE0-7BE3-9743-8A6A-C8DD48AE7D68}" type="slidenum">
              <a:rPr lang="en-US" smtClean="0"/>
              <a:t>23</a:t>
            </a:fld>
            <a:endParaRPr lang="en-US"/>
          </a:p>
        </p:txBody>
      </p:sp>
      <p:pic>
        <p:nvPicPr>
          <p:cNvPr id="7" name="Audio 6">
            <a:extLst>
              <a:ext uri="{FF2B5EF4-FFF2-40B4-BE49-F238E27FC236}">
                <a16:creationId xmlns:a16="http://schemas.microsoft.com/office/drawing/2014/main" id="{28E20A59-FE1E-A3DD-3C9A-92F50FD28F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8669953"/>
      </p:ext>
    </p:extLst>
  </p:cSld>
  <p:clrMapOvr>
    <a:masterClrMapping/>
  </p:clrMapOvr>
  <mc:AlternateContent xmlns:mc="http://schemas.openxmlformats.org/markup-compatibility/2006">
    <mc:Choice xmlns:p14="http://schemas.microsoft.com/office/powerpoint/2010/main" Requires="p14">
      <p:transition spd="slow" p14:dur="2000" advTm="19752"/>
    </mc:Choice>
    <mc:Fallback>
      <p:transition spd="slow" advTm="19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D5C8-F712-1F11-F8D9-D87A2AD041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57B83A-CAF2-9A78-6236-33EA4183058E}"/>
              </a:ext>
            </a:extLst>
          </p:cNvPr>
          <p:cNvSpPr>
            <a:spLocks noGrp="1"/>
          </p:cNvSpPr>
          <p:nvPr>
            <p:ph type="title"/>
          </p:nvPr>
        </p:nvSpPr>
        <p:spPr/>
        <p:txBody>
          <a:bodyPr>
            <a:normAutofit/>
          </a:bodyPr>
          <a:lstStyle/>
          <a:p>
            <a:r>
              <a:rPr lang="en" b="0" dirty="0">
                <a:ea typeface="Calibri Light"/>
                <a:cs typeface="Calibri Light"/>
              </a:rPr>
              <a:t>Iatrogenic botulism</a:t>
            </a:r>
            <a:endParaRPr lang="en-US" b="0" dirty="0">
              <a:ea typeface="Calibri Light"/>
              <a:cs typeface="Calibri Light"/>
            </a:endParaRPr>
          </a:p>
        </p:txBody>
      </p:sp>
      <p:sp>
        <p:nvSpPr>
          <p:cNvPr id="3" name="Content Placeholder 2">
            <a:extLst>
              <a:ext uri="{FF2B5EF4-FFF2-40B4-BE49-F238E27FC236}">
                <a16:creationId xmlns:a16="http://schemas.microsoft.com/office/drawing/2014/main" id="{A09A81B1-D1CF-B754-4B66-1D927C741E67}"/>
              </a:ext>
            </a:extLst>
          </p:cNvPr>
          <p:cNvSpPr>
            <a:spLocks noGrp="1"/>
          </p:cNvSpPr>
          <p:nvPr>
            <p:ph idx="1"/>
          </p:nvPr>
        </p:nvSpPr>
        <p:spPr>
          <a:xfrm>
            <a:off x="1490869" y="1685511"/>
            <a:ext cx="9866243" cy="4538825"/>
          </a:xfrm>
        </p:spPr>
        <p:txBody>
          <a:bodyPr vert="horz" lIns="91440" tIns="45720" rIns="91440" bIns="45720" rtlCol="0" anchor="t">
            <a:normAutofit fontScale="92500" lnSpcReduction="10000"/>
          </a:bodyPr>
          <a:lstStyle/>
          <a:p>
            <a:pPr>
              <a:spcBef>
                <a:spcPts val="0"/>
              </a:spcBef>
            </a:pPr>
            <a:r>
              <a:rPr lang="en" dirty="0">
                <a:ea typeface="Calibri"/>
                <a:cs typeface="Calibri"/>
              </a:rPr>
              <a:t>4 cases reported to CDC in 2004 related to unlicensed use of highly concentrated cosmetic Botox</a:t>
            </a:r>
            <a:endParaRPr lang="en-US" dirty="0">
              <a:ea typeface="Calibri"/>
              <a:cs typeface="Calibri"/>
            </a:endParaRPr>
          </a:p>
          <a:p>
            <a:pPr lvl="1">
              <a:spcBef>
                <a:spcPts val="0"/>
              </a:spcBef>
            </a:pPr>
            <a:r>
              <a:rPr lang="en" dirty="0">
                <a:ea typeface="Calibri"/>
                <a:cs typeface="Calibri"/>
              </a:rPr>
              <a:t>Presented with progressive weakness and cranial neuropathies, required mechanical ventilation</a:t>
            </a:r>
            <a:endParaRPr lang="en-US" dirty="0">
              <a:ea typeface="Calibri"/>
              <a:cs typeface="Calibri"/>
            </a:endParaRPr>
          </a:p>
          <a:p>
            <a:pPr lvl="1">
              <a:spcBef>
                <a:spcPts val="0"/>
              </a:spcBef>
            </a:pPr>
            <a:r>
              <a:rPr lang="en" dirty="0">
                <a:ea typeface="Calibri"/>
                <a:cs typeface="Calibri"/>
              </a:rPr>
              <a:t>Following antitoxin administration, all four patients survived</a:t>
            </a:r>
          </a:p>
          <a:p>
            <a:pPr>
              <a:spcBef>
                <a:spcPts val="0"/>
              </a:spcBef>
            </a:pPr>
            <a:r>
              <a:rPr lang="en" dirty="0">
                <a:ea typeface="Calibri"/>
                <a:cs typeface="Calibri"/>
              </a:rPr>
              <a:t>In 2023-2024, clusters of 22 people in 11 U.S. states reported adverse effects related to counterfeit or mishandled botulinum toxin injections</a:t>
            </a:r>
          </a:p>
          <a:p>
            <a:pPr lvl="1">
              <a:spcBef>
                <a:spcPts val="0"/>
              </a:spcBef>
            </a:pPr>
            <a:r>
              <a:rPr lang="en" dirty="0">
                <a:ea typeface="Calibri"/>
                <a:cs typeface="Calibri"/>
              </a:rPr>
              <a:t>All females aged 22-59</a:t>
            </a:r>
          </a:p>
          <a:p>
            <a:pPr lvl="1">
              <a:spcBef>
                <a:spcPts val="0"/>
              </a:spcBef>
            </a:pPr>
            <a:r>
              <a:rPr lang="en" dirty="0">
                <a:ea typeface="Calibri"/>
                <a:cs typeface="Calibri"/>
              </a:rPr>
              <a:t>Administered by unlicensed or untrained individuals or in non-healthcare settings </a:t>
            </a:r>
          </a:p>
          <a:p>
            <a:pPr lvl="1">
              <a:spcBef>
                <a:spcPts val="0"/>
              </a:spcBef>
            </a:pPr>
            <a:r>
              <a:rPr lang="en" dirty="0">
                <a:ea typeface="Calibri"/>
                <a:cs typeface="Calibri"/>
              </a:rPr>
              <a:t>Symptoms began within 3 days of injections and included blurred vision, ptosis, dysarthria, dyspnea, fatigue, and generalized weakness</a:t>
            </a:r>
          </a:p>
          <a:p>
            <a:pPr>
              <a:spcBef>
                <a:spcPts val="0"/>
              </a:spcBef>
            </a:pPr>
            <a:r>
              <a:rPr lang="en" dirty="0">
                <a:ea typeface="Calibri"/>
                <a:cs typeface="Calibri"/>
              </a:rPr>
              <a:t>In our case, cosmetic Botox injection was likely a red herring given the </a:t>
            </a:r>
            <a:r>
              <a:rPr lang="en" dirty="0" err="1">
                <a:ea typeface="Calibri"/>
                <a:cs typeface="Calibri"/>
              </a:rPr>
              <a:t>timecourse</a:t>
            </a:r>
            <a:r>
              <a:rPr lang="en" dirty="0">
                <a:ea typeface="Calibri"/>
                <a:cs typeface="Calibri"/>
              </a:rPr>
              <a:t> </a:t>
            </a:r>
          </a:p>
          <a:p>
            <a:pPr>
              <a:spcBef>
                <a:spcPts val="0"/>
              </a:spcBef>
            </a:pPr>
            <a:endParaRPr lang="en" dirty="0">
              <a:ea typeface="Calibri"/>
              <a:cs typeface="Calibri"/>
            </a:endParaRPr>
          </a:p>
          <a:p>
            <a:pPr lvl="1">
              <a:spcBef>
                <a:spcPts val="0"/>
              </a:spcBef>
            </a:pPr>
            <a:endParaRPr lang="en" dirty="0">
              <a:ea typeface="Calibri"/>
              <a:cs typeface="Calibri"/>
            </a:endParaRPr>
          </a:p>
        </p:txBody>
      </p:sp>
      <p:sp>
        <p:nvSpPr>
          <p:cNvPr id="4" name="Slide Number Placeholder 3">
            <a:extLst>
              <a:ext uri="{FF2B5EF4-FFF2-40B4-BE49-F238E27FC236}">
                <a16:creationId xmlns:a16="http://schemas.microsoft.com/office/drawing/2014/main" id="{ED5439AE-E982-57EE-0496-2AA1EA66D36C}"/>
              </a:ext>
            </a:extLst>
          </p:cNvPr>
          <p:cNvSpPr>
            <a:spLocks noGrp="1"/>
          </p:cNvSpPr>
          <p:nvPr>
            <p:ph type="sldNum" sz="quarter" idx="12"/>
          </p:nvPr>
        </p:nvSpPr>
        <p:spPr/>
        <p:txBody>
          <a:bodyPr/>
          <a:lstStyle/>
          <a:p>
            <a:fld id="{0D844FE0-7BE3-9743-8A6A-C8DD48AE7D68}" type="slidenum">
              <a:rPr lang="en-US" smtClean="0"/>
              <a:t>24</a:t>
            </a:fld>
            <a:endParaRPr lang="en-US"/>
          </a:p>
        </p:txBody>
      </p:sp>
      <p:pic>
        <p:nvPicPr>
          <p:cNvPr id="15" name="Audio 14">
            <a:extLst>
              <a:ext uri="{FF2B5EF4-FFF2-40B4-BE49-F238E27FC236}">
                <a16:creationId xmlns:a16="http://schemas.microsoft.com/office/drawing/2014/main" id="{93F43479-F092-71DB-39B1-F5BD22960C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13838045"/>
      </p:ext>
    </p:extLst>
  </p:cSld>
  <p:clrMapOvr>
    <a:masterClrMapping/>
  </p:clrMapOvr>
  <mc:AlternateContent xmlns:mc="http://schemas.openxmlformats.org/markup-compatibility/2006">
    <mc:Choice xmlns:p14="http://schemas.microsoft.com/office/powerpoint/2010/main" Requires="p14">
      <p:transition spd="slow" p14:dur="2000" advTm="99648"/>
    </mc:Choice>
    <mc:Fallback>
      <p:transition spd="slow" advTm="99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A1CE-4E4D-74C2-BFD0-8E6E85E8C42F}"/>
              </a:ext>
            </a:extLst>
          </p:cNvPr>
          <p:cNvSpPr>
            <a:spLocks noGrp="1"/>
          </p:cNvSpPr>
          <p:nvPr>
            <p:ph type="title"/>
          </p:nvPr>
        </p:nvSpPr>
        <p:spPr/>
        <p:txBody>
          <a:bodyPr>
            <a:normAutofit/>
          </a:bodyPr>
          <a:lstStyle/>
          <a:p>
            <a:r>
              <a:rPr lang="en" b="0" dirty="0">
                <a:ea typeface="Calibri Light"/>
                <a:cs typeface="Calibri Light"/>
              </a:rPr>
              <a:t>Clinical presentation</a:t>
            </a:r>
            <a:endParaRPr lang="en-US" b="0" dirty="0">
              <a:ea typeface="Calibri Light"/>
              <a:cs typeface="Calibri Light"/>
            </a:endParaRPr>
          </a:p>
        </p:txBody>
      </p:sp>
      <p:sp>
        <p:nvSpPr>
          <p:cNvPr id="3" name="Content Placeholder 2">
            <a:extLst>
              <a:ext uri="{FF2B5EF4-FFF2-40B4-BE49-F238E27FC236}">
                <a16:creationId xmlns:a16="http://schemas.microsoft.com/office/drawing/2014/main" id="{9ACA3F70-DA94-0908-292A-6D19935A0945}"/>
              </a:ext>
            </a:extLst>
          </p:cNvPr>
          <p:cNvSpPr>
            <a:spLocks noGrp="1"/>
          </p:cNvSpPr>
          <p:nvPr>
            <p:ph idx="1"/>
          </p:nvPr>
        </p:nvSpPr>
        <p:spPr/>
        <p:txBody>
          <a:bodyPr vert="horz" lIns="91440" tIns="45720" rIns="91440" bIns="45720" rtlCol="0" anchor="t">
            <a:normAutofit fontScale="85000" lnSpcReduction="20000"/>
          </a:bodyPr>
          <a:lstStyle/>
          <a:p>
            <a:pPr marL="608965" indent="-456565">
              <a:spcBef>
                <a:spcPts val="0"/>
              </a:spcBef>
            </a:pPr>
            <a:r>
              <a:rPr lang="en" dirty="0">
                <a:ea typeface="Calibri"/>
                <a:cs typeface="Calibri"/>
              </a:rPr>
              <a:t>Acute onset bilateral cranial neuropathies followed by descending weakness </a:t>
            </a:r>
            <a:endParaRPr lang="en-US" dirty="0">
              <a:ea typeface="Calibri"/>
              <a:cs typeface="Calibri"/>
            </a:endParaRPr>
          </a:p>
          <a:p>
            <a:pPr marL="1218565" lvl="1" indent="-422910">
              <a:spcBef>
                <a:spcPts val="0"/>
              </a:spcBef>
            </a:pPr>
            <a:r>
              <a:rPr lang="en-US" dirty="0">
                <a:ea typeface="Calibri"/>
                <a:cs typeface="Calibri"/>
              </a:rPr>
              <a:t>Can have blurred vision due to accommodative dysfunction</a:t>
            </a:r>
          </a:p>
          <a:p>
            <a:pPr marL="1218565" lvl="1" indent="-422910">
              <a:spcBef>
                <a:spcPts val="0"/>
              </a:spcBef>
            </a:pPr>
            <a:r>
              <a:rPr lang="en-US" dirty="0">
                <a:ea typeface="Calibri"/>
                <a:cs typeface="Calibri"/>
              </a:rPr>
              <a:t>Pupils may be sluggish and dilated round or irregular (due to asymmetric/incomplete paresis of pupillary sphincter), and eventually unreactive</a:t>
            </a:r>
          </a:p>
          <a:p>
            <a:pPr marL="1218565" lvl="1" indent="-422910">
              <a:spcBef>
                <a:spcPts val="0"/>
              </a:spcBef>
            </a:pPr>
            <a:r>
              <a:rPr lang="en" dirty="0">
                <a:ea typeface="Calibri"/>
                <a:cs typeface="Calibri"/>
              </a:rPr>
              <a:t>No sensory deficits </a:t>
            </a:r>
          </a:p>
          <a:p>
            <a:pPr marL="1218565" lvl="1" indent="-422910">
              <a:spcBef>
                <a:spcPts val="0"/>
              </a:spcBef>
            </a:pPr>
            <a:r>
              <a:rPr lang="en" dirty="0">
                <a:ea typeface="Calibri"/>
                <a:cs typeface="Calibri"/>
              </a:rPr>
              <a:t>No fever</a:t>
            </a:r>
            <a:endParaRPr lang="en-US" dirty="0">
              <a:ea typeface="Calibri"/>
              <a:cs typeface="Calibri"/>
            </a:endParaRPr>
          </a:p>
          <a:p>
            <a:pPr marL="1218565" lvl="1" indent="-422910">
              <a:spcBef>
                <a:spcPts val="0"/>
              </a:spcBef>
            </a:pPr>
            <a:r>
              <a:rPr lang="en" dirty="0">
                <a:ea typeface="Calibri"/>
                <a:cs typeface="Calibri"/>
              </a:rPr>
              <a:t>Normal mental status</a:t>
            </a:r>
            <a:endParaRPr lang="en-US" dirty="0">
              <a:ea typeface="Calibri"/>
              <a:cs typeface="Calibri"/>
            </a:endParaRPr>
          </a:p>
          <a:p>
            <a:pPr marL="1218565" lvl="1" indent="-422910">
              <a:spcBef>
                <a:spcPts val="0"/>
              </a:spcBef>
            </a:pPr>
            <a:r>
              <a:rPr lang="en" dirty="0">
                <a:ea typeface="Calibri"/>
                <a:cs typeface="Calibri"/>
              </a:rPr>
              <a:t>Normal or slow HR, normal BP</a:t>
            </a:r>
            <a:endParaRPr lang="en-US" dirty="0">
              <a:ea typeface="Calibri"/>
              <a:cs typeface="Calibri"/>
            </a:endParaRPr>
          </a:p>
          <a:p>
            <a:pPr marL="1218565" lvl="1" indent="-422910">
              <a:spcBef>
                <a:spcPts val="0"/>
              </a:spcBef>
            </a:pPr>
            <a:r>
              <a:rPr lang="en" dirty="0">
                <a:ea typeface="Calibri"/>
                <a:cs typeface="Calibri"/>
              </a:rPr>
              <a:t>Reflexes are typically normal unless muscle group is completely paralyzed</a:t>
            </a:r>
          </a:p>
          <a:p>
            <a:pPr marL="1218565" lvl="1" indent="-422910">
              <a:spcBef>
                <a:spcPts val="0"/>
              </a:spcBef>
            </a:pPr>
            <a:r>
              <a:rPr lang="en-US" dirty="0">
                <a:ea typeface="Calibri"/>
                <a:cs typeface="Calibri"/>
              </a:rPr>
              <a:t>May be preceded by GI upset</a:t>
            </a:r>
          </a:p>
          <a:p>
            <a:pPr marL="608965" indent="-456565">
              <a:spcBef>
                <a:spcPts val="0"/>
              </a:spcBef>
            </a:pPr>
            <a:r>
              <a:rPr lang="en" dirty="0">
                <a:ea typeface="Calibri"/>
                <a:cs typeface="Calibri"/>
              </a:rPr>
              <a:t>Foodborne - symptoms usually within 12-36 hours of ingestion, though may be delayed up to 2 weeks</a:t>
            </a:r>
            <a:endParaRPr lang="en-US" dirty="0">
              <a:ea typeface="Calibri"/>
              <a:cs typeface="Calibri"/>
            </a:endParaRPr>
          </a:p>
          <a:p>
            <a:pPr marL="608965" indent="-456565">
              <a:spcBef>
                <a:spcPts val="0"/>
              </a:spcBef>
            </a:pPr>
            <a:r>
              <a:rPr lang="en" dirty="0">
                <a:ea typeface="Calibri"/>
                <a:cs typeface="Calibri"/>
              </a:rPr>
              <a:t>Respiratory compromise (related to diaphragmatic paralysis) may be rapid, within 48 hours of symptom onset</a:t>
            </a:r>
            <a:endParaRPr lang="en-US" dirty="0">
              <a:ea typeface="Calibri"/>
              <a:cs typeface="Calibri"/>
            </a:endParaRPr>
          </a:p>
        </p:txBody>
      </p:sp>
      <p:sp>
        <p:nvSpPr>
          <p:cNvPr id="4" name="Slide Number Placeholder 3">
            <a:extLst>
              <a:ext uri="{FF2B5EF4-FFF2-40B4-BE49-F238E27FC236}">
                <a16:creationId xmlns:a16="http://schemas.microsoft.com/office/drawing/2014/main" id="{ECB0BF9F-FE67-925F-8423-5844EA10E578}"/>
              </a:ext>
            </a:extLst>
          </p:cNvPr>
          <p:cNvSpPr>
            <a:spLocks noGrp="1"/>
          </p:cNvSpPr>
          <p:nvPr>
            <p:ph type="sldNum" sz="quarter" idx="12"/>
          </p:nvPr>
        </p:nvSpPr>
        <p:spPr/>
        <p:txBody>
          <a:bodyPr/>
          <a:lstStyle/>
          <a:p>
            <a:fld id="{0D844FE0-7BE3-9743-8A6A-C8DD48AE7D68}" type="slidenum">
              <a:rPr lang="en-US" smtClean="0"/>
              <a:t>25</a:t>
            </a:fld>
            <a:endParaRPr lang="en-US"/>
          </a:p>
        </p:txBody>
      </p:sp>
      <p:pic>
        <p:nvPicPr>
          <p:cNvPr id="10" name="Audio 9">
            <a:extLst>
              <a:ext uri="{FF2B5EF4-FFF2-40B4-BE49-F238E27FC236}">
                <a16:creationId xmlns:a16="http://schemas.microsoft.com/office/drawing/2014/main" id="{5FC796E2-B148-B11B-183D-B14623CC6E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79253242"/>
      </p:ext>
    </p:extLst>
  </p:cSld>
  <p:clrMapOvr>
    <a:masterClrMapping/>
  </p:clrMapOvr>
  <mc:AlternateContent xmlns:mc="http://schemas.openxmlformats.org/markup-compatibility/2006">
    <mc:Choice xmlns:p14="http://schemas.microsoft.com/office/powerpoint/2010/main" Requires="p14">
      <p:transition spd="slow" p14:dur="2000" advTm="68508"/>
    </mc:Choice>
    <mc:Fallback>
      <p:transition spd="slow" advTm="68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391E-3BED-0AE6-820D-DFEBAAB65AB6}"/>
              </a:ext>
            </a:extLst>
          </p:cNvPr>
          <p:cNvSpPr>
            <a:spLocks noGrp="1"/>
          </p:cNvSpPr>
          <p:nvPr>
            <p:ph type="title"/>
          </p:nvPr>
        </p:nvSpPr>
        <p:spPr/>
        <p:txBody>
          <a:bodyPr>
            <a:normAutofit/>
          </a:bodyPr>
          <a:lstStyle/>
          <a:p>
            <a:r>
              <a:rPr lang="en" b="0" dirty="0">
                <a:ea typeface="Calibri Light"/>
                <a:cs typeface="Calibri Light"/>
              </a:rPr>
              <a:t>Diagnosis</a:t>
            </a:r>
            <a:endParaRPr lang="en-US" b="0" dirty="0">
              <a:ea typeface="Calibri Light"/>
              <a:cs typeface="Calibri Light"/>
            </a:endParaRPr>
          </a:p>
        </p:txBody>
      </p:sp>
      <p:sp>
        <p:nvSpPr>
          <p:cNvPr id="3" name="Content Placeholder 2">
            <a:extLst>
              <a:ext uri="{FF2B5EF4-FFF2-40B4-BE49-F238E27FC236}">
                <a16:creationId xmlns:a16="http://schemas.microsoft.com/office/drawing/2014/main" id="{29287C8A-7402-7135-C840-7EE682B7EAFE}"/>
              </a:ext>
            </a:extLst>
          </p:cNvPr>
          <p:cNvSpPr>
            <a:spLocks noGrp="1"/>
          </p:cNvSpPr>
          <p:nvPr>
            <p:ph idx="1"/>
          </p:nvPr>
        </p:nvSpPr>
        <p:spPr/>
        <p:txBody>
          <a:bodyPr vert="horz" lIns="91440" tIns="45720" rIns="91440" bIns="45720" rtlCol="0" anchor="t">
            <a:normAutofit fontScale="92500" lnSpcReduction="10000"/>
          </a:bodyPr>
          <a:lstStyle/>
          <a:p>
            <a:pPr>
              <a:spcBef>
                <a:spcPts val="0"/>
              </a:spcBef>
            </a:pPr>
            <a:r>
              <a:rPr lang="en" dirty="0">
                <a:ea typeface="Calibri"/>
                <a:cs typeface="Calibri"/>
              </a:rPr>
              <a:t>Consider antitoxin treatment if clinical presentation supports presumptive diagnosis</a:t>
            </a:r>
            <a:endParaRPr lang="en-US" dirty="0">
              <a:ea typeface="Calibri"/>
              <a:cs typeface="Calibri"/>
            </a:endParaRPr>
          </a:p>
          <a:p>
            <a:pPr lvl="1">
              <a:spcBef>
                <a:spcPts val="0"/>
              </a:spcBef>
            </a:pPr>
            <a:r>
              <a:rPr lang="en" dirty="0">
                <a:ea typeface="Calibri"/>
                <a:cs typeface="Calibri"/>
              </a:rPr>
              <a:t>Coordination with public health officials is required</a:t>
            </a:r>
            <a:endParaRPr lang="en-US" dirty="0">
              <a:ea typeface="Calibri"/>
              <a:cs typeface="Calibri"/>
            </a:endParaRPr>
          </a:p>
          <a:p>
            <a:pPr lvl="1">
              <a:spcBef>
                <a:spcPts val="0"/>
              </a:spcBef>
            </a:pPr>
            <a:r>
              <a:rPr lang="en" dirty="0">
                <a:ea typeface="Calibri"/>
                <a:cs typeface="Calibri"/>
              </a:rPr>
              <a:t>CDC criteria for suspicion:</a:t>
            </a:r>
            <a:endParaRPr lang="en-US" dirty="0">
              <a:ea typeface="Calibri"/>
              <a:cs typeface="Calibri"/>
            </a:endParaRPr>
          </a:p>
          <a:p>
            <a:pPr lvl="2">
              <a:spcBef>
                <a:spcPts val="0"/>
              </a:spcBef>
            </a:pPr>
            <a:r>
              <a:rPr lang="en" dirty="0">
                <a:ea typeface="Calibri"/>
                <a:cs typeface="Calibri"/>
              </a:rPr>
              <a:t>At least one specific symptom of cranial neuropathy (blurred/double vision, dysarthria, dysphagia, hoarseness)</a:t>
            </a:r>
            <a:endParaRPr lang="en-US" dirty="0">
              <a:ea typeface="Calibri"/>
              <a:cs typeface="Calibri"/>
            </a:endParaRPr>
          </a:p>
          <a:p>
            <a:pPr lvl="2">
              <a:spcBef>
                <a:spcPts val="0"/>
              </a:spcBef>
            </a:pPr>
            <a:r>
              <a:rPr lang="en" dirty="0">
                <a:ea typeface="Calibri"/>
                <a:cs typeface="Calibri"/>
              </a:rPr>
              <a:t>At least one specific sign of neuropathy (ptosis, EOM palsy, fixed pupils, facial weakness, descending paralysis)</a:t>
            </a:r>
            <a:endParaRPr lang="en-US" dirty="0">
              <a:ea typeface="Calibri"/>
              <a:cs typeface="Calibri"/>
            </a:endParaRPr>
          </a:p>
          <a:p>
            <a:pPr lvl="2">
              <a:spcBef>
                <a:spcPts val="0"/>
              </a:spcBef>
            </a:pPr>
            <a:r>
              <a:rPr lang="en" dirty="0">
                <a:ea typeface="Calibri"/>
                <a:cs typeface="Calibri"/>
              </a:rPr>
              <a:t>Lack of fever</a:t>
            </a:r>
            <a:endParaRPr lang="en-US" dirty="0">
              <a:ea typeface="Calibri"/>
              <a:cs typeface="Calibri"/>
            </a:endParaRPr>
          </a:p>
          <a:p>
            <a:pPr>
              <a:spcBef>
                <a:spcPts val="0"/>
              </a:spcBef>
            </a:pPr>
            <a:r>
              <a:rPr lang="en" dirty="0">
                <a:ea typeface="Calibri"/>
                <a:cs typeface="Calibri"/>
              </a:rPr>
              <a:t>Send specimens from serum, stool, gastric fluid/aspirate, and suspected food source (if available); wound specimens if applicable</a:t>
            </a:r>
            <a:endParaRPr lang="en-US" dirty="0">
              <a:ea typeface="Calibri"/>
              <a:cs typeface="Calibri"/>
            </a:endParaRPr>
          </a:p>
          <a:p>
            <a:pPr>
              <a:spcBef>
                <a:spcPts val="0"/>
              </a:spcBef>
            </a:pPr>
            <a:r>
              <a:rPr lang="en" dirty="0">
                <a:ea typeface="Calibri"/>
                <a:cs typeface="Calibri"/>
              </a:rPr>
              <a:t>Treatment should be given before results return</a:t>
            </a:r>
            <a:endParaRPr lang="en-US" dirty="0">
              <a:ea typeface="Calibri"/>
              <a:cs typeface="Calibri"/>
            </a:endParaRPr>
          </a:p>
        </p:txBody>
      </p:sp>
      <p:sp>
        <p:nvSpPr>
          <p:cNvPr id="4" name="Slide Number Placeholder 3">
            <a:extLst>
              <a:ext uri="{FF2B5EF4-FFF2-40B4-BE49-F238E27FC236}">
                <a16:creationId xmlns:a16="http://schemas.microsoft.com/office/drawing/2014/main" id="{AEF1803A-46F2-300C-9BE3-9CCF69996FC4}"/>
              </a:ext>
            </a:extLst>
          </p:cNvPr>
          <p:cNvSpPr>
            <a:spLocks noGrp="1"/>
          </p:cNvSpPr>
          <p:nvPr>
            <p:ph type="sldNum" sz="quarter" idx="12"/>
          </p:nvPr>
        </p:nvSpPr>
        <p:spPr/>
        <p:txBody>
          <a:bodyPr/>
          <a:lstStyle/>
          <a:p>
            <a:fld id="{0D844FE0-7BE3-9743-8A6A-C8DD48AE7D68}" type="slidenum">
              <a:rPr lang="en-US" smtClean="0"/>
              <a:t>26</a:t>
            </a:fld>
            <a:endParaRPr lang="en-US"/>
          </a:p>
        </p:txBody>
      </p:sp>
      <p:pic>
        <p:nvPicPr>
          <p:cNvPr id="15" name="Audio 14">
            <a:extLst>
              <a:ext uri="{FF2B5EF4-FFF2-40B4-BE49-F238E27FC236}">
                <a16:creationId xmlns:a16="http://schemas.microsoft.com/office/drawing/2014/main" id="{43BDD6CD-2C5C-278E-5B1B-667CABFDD8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31503547"/>
      </p:ext>
    </p:extLst>
  </p:cSld>
  <p:clrMapOvr>
    <a:masterClrMapping/>
  </p:clrMapOvr>
  <mc:AlternateContent xmlns:mc="http://schemas.openxmlformats.org/markup-compatibility/2006">
    <mc:Choice xmlns:p14="http://schemas.microsoft.com/office/powerpoint/2010/main" Requires="p14">
      <p:transition spd="slow" p14:dur="2000" advTm="62390"/>
    </mc:Choice>
    <mc:Fallback>
      <p:transition spd="slow" advTm="62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04D1D-9C97-3921-DCD6-672766F3A206}"/>
              </a:ext>
            </a:extLst>
          </p:cNvPr>
          <p:cNvSpPr>
            <a:spLocks noGrp="1"/>
          </p:cNvSpPr>
          <p:nvPr>
            <p:ph type="title"/>
          </p:nvPr>
        </p:nvSpPr>
        <p:spPr/>
        <p:txBody>
          <a:bodyPr/>
          <a:lstStyle/>
          <a:p>
            <a:r>
              <a:rPr lang="en-US" b="0" dirty="0">
                <a:ea typeface="Calibri Light"/>
                <a:cs typeface="Calibri Light"/>
              </a:rPr>
              <a:t>Treatment</a:t>
            </a:r>
            <a:endParaRPr lang="en-US" b="0" dirty="0"/>
          </a:p>
        </p:txBody>
      </p:sp>
      <p:sp>
        <p:nvSpPr>
          <p:cNvPr id="3" name="Content Placeholder 2">
            <a:extLst>
              <a:ext uri="{FF2B5EF4-FFF2-40B4-BE49-F238E27FC236}">
                <a16:creationId xmlns:a16="http://schemas.microsoft.com/office/drawing/2014/main" id="{D29C4D9D-AC20-4789-2667-4DE2289558E9}"/>
              </a:ext>
            </a:extLst>
          </p:cNvPr>
          <p:cNvSpPr>
            <a:spLocks noGrp="1"/>
          </p:cNvSpPr>
          <p:nvPr>
            <p:ph idx="1"/>
          </p:nvPr>
        </p:nvSpPr>
        <p:spPr/>
        <p:txBody>
          <a:bodyPr vert="horz" lIns="91440" tIns="45720" rIns="91440" bIns="45720" rtlCol="0" anchor="t">
            <a:normAutofit lnSpcReduction="10000"/>
          </a:bodyPr>
          <a:lstStyle/>
          <a:p>
            <a:pPr marL="608965" indent="-456565">
              <a:spcBef>
                <a:spcPts val="0"/>
              </a:spcBef>
            </a:pPr>
            <a:r>
              <a:rPr lang="en" dirty="0">
                <a:ea typeface="Calibri"/>
                <a:cs typeface="Calibri"/>
              </a:rPr>
              <a:t>Supportive care and monitoring</a:t>
            </a:r>
            <a:endParaRPr lang="en-US" dirty="0">
              <a:ea typeface="Calibri"/>
              <a:cs typeface="Calibri"/>
            </a:endParaRPr>
          </a:p>
          <a:p>
            <a:pPr marL="1218565" lvl="1" indent="-422910">
              <a:spcBef>
                <a:spcPts val="0"/>
              </a:spcBef>
            </a:pPr>
            <a:r>
              <a:rPr lang="en" dirty="0">
                <a:ea typeface="Calibri"/>
                <a:cs typeface="Calibri"/>
              </a:rPr>
              <a:t>Immediate hospitalization for close respiratory monitoring</a:t>
            </a:r>
            <a:endParaRPr lang="en-US" dirty="0">
              <a:ea typeface="Calibri"/>
              <a:cs typeface="Calibri"/>
            </a:endParaRPr>
          </a:p>
          <a:p>
            <a:pPr marL="1218565" lvl="1" indent="-422910">
              <a:spcBef>
                <a:spcPts val="0"/>
              </a:spcBef>
            </a:pPr>
            <a:r>
              <a:rPr lang="en" dirty="0">
                <a:ea typeface="Calibri"/>
                <a:cs typeface="Calibri"/>
              </a:rPr>
              <a:t>Consider intubation for worsening respiratory status and VC &lt;30%</a:t>
            </a:r>
            <a:endParaRPr lang="en-US" dirty="0">
              <a:ea typeface="Calibri"/>
              <a:cs typeface="Calibri"/>
            </a:endParaRPr>
          </a:p>
          <a:p>
            <a:pPr marL="1218565" lvl="1" indent="-422910">
              <a:spcBef>
                <a:spcPts val="0"/>
              </a:spcBef>
            </a:pPr>
            <a:r>
              <a:rPr lang="en" dirty="0">
                <a:ea typeface="Calibri"/>
                <a:cs typeface="Calibri"/>
              </a:rPr>
              <a:t>Swallow evaluation</a:t>
            </a:r>
            <a:endParaRPr lang="en-US" dirty="0">
              <a:ea typeface="Calibri"/>
              <a:cs typeface="Calibri"/>
            </a:endParaRPr>
          </a:p>
          <a:p>
            <a:pPr marL="608965" indent="-456565">
              <a:spcBef>
                <a:spcPts val="0"/>
              </a:spcBef>
            </a:pPr>
            <a:r>
              <a:rPr lang="en" dirty="0">
                <a:ea typeface="Calibri"/>
                <a:cs typeface="Calibri"/>
              </a:rPr>
              <a:t>Antitoxin</a:t>
            </a:r>
            <a:endParaRPr lang="en-US" dirty="0">
              <a:ea typeface="Calibri"/>
              <a:cs typeface="Calibri"/>
            </a:endParaRPr>
          </a:p>
          <a:p>
            <a:pPr marL="1218565" lvl="1" indent="-422910">
              <a:spcBef>
                <a:spcPts val="0"/>
              </a:spcBef>
            </a:pPr>
            <a:r>
              <a:rPr lang="en" dirty="0">
                <a:ea typeface="Calibri"/>
                <a:cs typeface="Calibri"/>
              </a:rPr>
              <a:t>In a meta-analysis of 61 adult cases, antitoxin shown to have significant reduction in mortality (odds ratio [OR] 0.22, 95% CI 0.17-0.29)</a:t>
            </a:r>
            <a:endParaRPr lang="en-US" dirty="0">
              <a:ea typeface="Calibri"/>
              <a:cs typeface="Calibri"/>
            </a:endParaRPr>
          </a:p>
          <a:p>
            <a:pPr marL="1218565" lvl="1" indent="-422910">
              <a:spcBef>
                <a:spcPts val="0"/>
              </a:spcBef>
            </a:pPr>
            <a:r>
              <a:rPr lang="en" dirty="0">
                <a:ea typeface="Calibri"/>
                <a:cs typeface="Calibri"/>
              </a:rPr>
              <a:t>Equine botulinum antitoxin for adults - administered IV</a:t>
            </a:r>
            <a:endParaRPr lang="en-US" dirty="0">
              <a:ea typeface="Calibri"/>
              <a:cs typeface="Calibri"/>
            </a:endParaRPr>
          </a:p>
          <a:p>
            <a:pPr marL="1218565" lvl="1" indent="-422910">
              <a:spcBef>
                <a:spcPts val="0"/>
              </a:spcBef>
            </a:pPr>
            <a:r>
              <a:rPr lang="en" dirty="0">
                <a:ea typeface="Calibri"/>
                <a:cs typeface="Calibri"/>
              </a:rPr>
              <a:t>Human-derived botulism immune globulin for infant botulism</a:t>
            </a:r>
            <a:endParaRPr lang="en-US" dirty="0">
              <a:ea typeface="Calibri"/>
              <a:cs typeface="Calibri"/>
            </a:endParaRPr>
          </a:p>
          <a:p>
            <a:pPr marL="1218565" lvl="1" indent="-422910">
              <a:spcBef>
                <a:spcPts val="0"/>
              </a:spcBef>
            </a:pPr>
            <a:r>
              <a:rPr lang="en" dirty="0">
                <a:ea typeface="Calibri"/>
                <a:cs typeface="Calibri"/>
              </a:rPr>
              <a:t>Obtained through state health departments</a:t>
            </a:r>
            <a:endParaRPr lang="en-US" dirty="0">
              <a:ea typeface="Calibri"/>
              <a:cs typeface="Calibri"/>
            </a:endParaRPr>
          </a:p>
        </p:txBody>
      </p:sp>
      <p:sp>
        <p:nvSpPr>
          <p:cNvPr id="4" name="Slide Number Placeholder 3">
            <a:extLst>
              <a:ext uri="{FF2B5EF4-FFF2-40B4-BE49-F238E27FC236}">
                <a16:creationId xmlns:a16="http://schemas.microsoft.com/office/drawing/2014/main" id="{F5528DC6-34D5-FB57-EE9F-ADCC59C440F7}"/>
              </a:ext>
            </a:extLst>
          </p:cNvPr>
          <p:cNvSpPr>
            <a:spLocks noGrp="1"/>
          </p:cNvSpPr>
          <p:nvPr>
            <p:ph type="sldNum" sz="quarter" idx="12"/>
          </p:nvPr>
        </p:nvSpPr>
        <p:spPr/>
        <p:txBody>
          <a:bodyPr/>
          <a:lstStyle/>
          <a:p>
            <a:fld id="{0D844FE0-7BE3-9743-8A6A-C8DD48AE7D68}" type="slidenum">
              <a:rPr lang="en-US" smtClean="0"/>
              <a:t>27</a:t>
            </a:fld>
            <a:endParaRPr lang="en-US"/>
          </a:p>
        </p:txBody>
      </p:sp>
      <p:pic>
        <p:nvPicPr>
          <p:cNvPr id="8" name="Audio 7">
            <a:extLst>
              <a:ext uri="{FF2B5EF4-FFF2-40B4-BE49-F238E27FC236}">
                <a16:creationId xmlns:a16="http://schemas.microsoft.com/office/drawing/2014/main" id="{7BF3BB4F-EB0A-0281-6E2A-DD55D39376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89348193"/>
      </p:ext>
    </p:extLst>
  </p:cSld>
  <p:clrMapOvr>
    <a:masterClrMapping/>
  </p:clrMapOvr>
  <mc:AlternateContent xmlns:mc="http://schemas.openxmlformats.org/markup-compatibility/2006">
    <mc:Choice xmlns:p14="http://schemas.microsoft.com/office/powerpoint/2010/main" Requires="p14">
      <p:transition spd="slow" p14:dur="2000" advTm="51978"/>
    </mc:Choice>
    <mc:Fallback>
      <p:transition spd="slow" advTm="51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4F1A-A391-1393-1223-A6E25DF9819F}"/>
              </a:ext>
            </a:extLst>
          </p:cNvPr>
          <p:cNvSpPr>
            <a:spLocks noGrp="1"/>
          </p:cNvSpPr>
          <p:nvPr>
            <p:ph type="title"/>
          </p:nvPr>
        </p:nvSpPr>
        <p:spPr/>
        <p:txBody>
          <a:bodyPr/>
          <a:lstStyle/>
          <a:p>
            <a:r>
              <a:rPr lang="en-US" b="0" dirty="0">
                <a:ea typeface="Calibri Light"/>
                <a:cs typeface="Calibri Light"/>
              </a:rPr>
              <a:t>Take home points</a:t>
            </a:r>
            <a:endParaRPr lang="en-US" b="0" dirty="0"/>
          </a:p>
        </p:txBody>
      </p:sp>
      <p:sp>
        <p:nvSpPr>
          <p:cNvPr id="3" name="Content Placeholder 2">
            <a:extLst>
              <a:ext uri="{FF2B5EF4-FFF2-40B4-BE49-F238E27FC236}">
                <a16:creationId xmlns:a16="http://schemas.microsoft.com/office/drawing/2014/main" id="{F8EB4B40-1FC5-4959-1DA0-AFC7FB4E1061}"/>
              </a:ext>
            </a:extLst>
          </p:cNvPr>
          <p:cNvSpPr>
            <a:spLocks noGrp="1"/>
          </p:cNvSpPr>
          <p:nvPr>
            <p:ph idx="1"/>
          </p:nvPr>
        </p:nvSpPr>
        <p:spPr/>
        <p:txBody>
          <a:bodyPr vert="horz" lIns="91440" tIns="45720" rIns="91440" bIns="45720" rtlCol="0" anchor="t">
            <a:normAutofit/>
          </a:bodyPr>
          <a:lstStyle/>
          <a:p>
            <a:pPr marL="608965" indent="-456565">
              <a:spcBef>
                <a:spcPts val="0"/>
              </a:spcBef>
            </a:pPr>
            <a:r>
              <a:rPr lang="en-US" dirty="0">
                <a:ea typeface="Calibri"/>
                <a:cs typeface="Calibri"/>
              </a:rPr>
              <a:t>In patients with multiple cranial neuropathies, consider botulism even if no clear exposure</a:t>
            </a:r>
          </a:p>
          <a:p>
            <a:pPr marL="608965" indent="-456565">
              <a:spcBef>
                <a:spcPts val="0"/>
              </a:spcBef>
            </a:pPr>
            <a:r>
              <a:rPr lang="en-US" dirty="0">
                <a:ea typeface="Calibri"/>
                <a:cs typeface="Calibri"/>
              </a:rPr>
              <a:t>When differentiating between botulism and Miller Fisher Syndrome, pupillary involvement, lack of sensory symptoms, normal coordination and preservation of reflexes should raise suspicion for botulism</a:t>
            </a:r>
          </a:p>
          <a:p>
            <a:pPr marL="608965" indent="-456565">
              <a:spcBef>
                <a:spcPts val="0"/>
              </a:spcBef>
            </a:pPr>
            <a:r>
              <a:rPr lang="en-US" dirty="0">
                <a:ea typeface="Calibri"/>
                <a:cs typeface="Calibri"/>
              </a:rPr>
              <a:t>Treatment with botulinum antitoxin should be initiated empirically when suspicion is high and before testing returns</a:t>
            </a:r>
          </a:p>
          <a:p>
            <a:pPr marL="0" indent="0">
              <a:buNone/>
            </a:pPr>
            <a:endParaRPr lang="en-US" dirty="0">
              <a:ea typeface="Calibri"/>
              <a:cs typeface="Calibri"/>
            </a:endParaRPr>
          </a:p>
        </p:txBody>
      </p:sp>
      <p:sp>
        <p:nvSpPr>
          <p:cNvPr id="4" name="Slide Number Placeholder 3">
            <a:extLst>
              <a:ext uri="{FF2B5EF4-FFF2-40B4-BE49-F238E27FC236}">
                <a16:creationId xmlns:a16="http://schemas.microsoft.com/office/drawing/2014/main" id="{0082C5E4-7907-6604-475C-197CEEB8DCCA}"/>
              </a:ext>
            </a:extLst>
          </p:cNvPr>
          <p:cNvSpPr>
            <a:spLocks noGrp="1"/>
          </p:cNvSpPr>
          <p:nvPr>
            <p:ph type="sldNum" sz="quarter" idx="12"/>
          </p:nvPr>
        </p:nvSpPr>
        <p:spPr/>
        <p:txBody>
          <a:bodyPr/>
          <a:lstStyle/>
          <a:p>
            <a:fld id="{0D844FE0-7BE3-9743-8A6A-C8DD48AE7D68}" type="slidenum">
              <a:rPr lang="en-US" smtClean="0"/>
              <a:t>28</a:t>
            </a:fld>
            <a:endParaRPr lang="en-US"/>
          </a:p>
        </p:txBody>
      </p:sp>
      <p:pic>
        <p:nvPicPr>
          <p:cNvPr id="10" name="Audio 9">
            <a:extLst>
              <a:ext uri="{FF2B5EF4-FFF2-40B4-BE49-F238E27FC236}">
                <a16:creationId xmlns:a16="http://schemas.microsoft.com/office/drawing/2014/main" id="{5429F518-581D-A91B-EE4A-E8DD9817116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07894892"/>
      </p:ext>
    </p:extLst>
  </p:cSld>
  <p:clrMapOvr>
    <a:masterClrMapping/>
  </p:clrMapOvr>
  <mc:AlternateContent xmlns:mc="http://schemas.openxmlformats.org/markup-compatibility/2006">
    <mc:Choice xmlns:p14="http://schemas.microsoft.com/office/powerpoint/2010/main" Requires="p14">
      <p:transition spd="slow" p14:dur="2000" advTm="36295"/>
    </mc:Choice>
    <mc:Fallback>
      <p:transition spd="slow" advTm="36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E166-3ACA-09D1-5457-6B4BE0692035}"/>
              </a:ext>
            </a:extLst>
          </p:cNvPr>
          <p:cNvSpPr>
            <a:spLocks noGrp="1"/>
          </p:cNvSpPr>
          <p:nvPr>
            <p:ph type="title"/>
          </p:nvPr>
        </p:nvSpPr>
        <p:spPr/>
        <p:txBody>
          <a:bodyPr>
            <a:normAutofit/>
          </a:bodyPr>
          <a:lstStyle/>
          <a:p>
            <a:r>
              <a:rPr lang="en-US" b="0" dirty="0">
                <a:ea typeface="Calibri Light"/>
                <a:cs typeface="Calibri Light"/>
              </a:rPr>
              <a:t>References</a:t>
            </a:r>
          </a:p>
        </p:txBody>
      </p:sp>
      <p:sp>
        <p:nvSpPr>
          <p:cNvPr id="3" name="Content Placeholder 2">
            <a:extLst>
              <a:ext uri="{FF2B5EF4-FFF2-40B4-BE49-F238E27FC236}">
                <a16:creationId xmlns:a16="http://schemas.microsoft.com/office/drawing/2014/main" id="{B8AAB381-8928-D14A-3F87-CBD27F720152}"/>
              </a:ext>
            </a:extLst>
          </p:cNvPr>
          <p:cNvSpPr>
            <a:spLocks noGrp="1"/>
          </p:cNvSpPr>
          <p:nvPr>
            <p:ph idx="1"/>
          </p:nvPr>
        </p:nvSpPr>
        <p:spPr/>
        <p:txBody>
          <a:bodyPr vert="horz" lIns="91440" tIns="45720" rIns="91440" bIns="45720" rtlCol="0" anchor="t">
            <a:normAutofit fontScale="77500" lnSpcReduction="20000"/>
          </a:bodyPr>
          <a:lstStyle/>
          <a:p>
            <a:pPr marL="608965" indent="-456565">
              <a:spcBef>
                <a:spcPts val="0"/>
              </a:spcBef>
            </a:pPr>
            <a:endParaRPr lang="en-US" dirty="0">
              <a:ea typeface="Calibri" panose="020F0502020204030204"/>
              <a:cs typeface="Calibri" panose="020F0502020204030204"/>
            </a:endParaRPr>
          </a:p>
          <a:p>
            <a:pPr marL="608965" indent="-456565">
              <a:spcBef>
                <a:spcPts val="0"/>
              </a:spcBef>
            </a:pPr>
            <a:r>
              <a:rPr lang="en-US" sz="2200" dirty="0">
                <a:ea typeface="Calibri"/>
                <a:cs typeface="Calibri"/>
              </a:rPr>
              <a:t>Al-Ghamdi AS, </a:t>
            </a:r>
            <a:r>
              <a:rPr lang="en-US" sz="2200" dirty="0" err="1">
                <a:ea typeface="Calibri"/>
                <a:cs typeface="Calibri"/>
              </a:rPr>
              <a:t>Alghanemy</a:t>
            </a:r>
            <a:r>
              <a:rPr lang="en-US" sz="2200" dirty="0">
                <a:ea typeface="Calibri"/>
                <a:cs typeface="Calibri"/>
              </a:rPr>
              <a:t> N, </a:t>
            </a:r>
            <a:r>
              <a:rPr lang="en-US" sz="2200" dirty="0" err="1">
                <a:ea typeface="Calibri"/>
                <a:cs typeface="Calibri"/>
              </a:rPr>
              <a:t>Joharji</a:t>
            </a:r>
            <a:r>
              <a:rPr lang="en-US" sz="2200" dirty="0">
                <a:ea typeface="Calibri"/>
                <a:cs typeface="Calibri"/>
              </a:rPr>
              <a:t> H, Al-Qahtani D, Alghamdi H. Botulinum toxin: Non cosmetic and off-label dermatological uses. Journal of Dermatology &amp; Dermatologic Surgery. 2015 19:1; 1-8.</a:t>
            </a:r>
          </a:p>
          <a:p>
            <a:pPr marL="608965" indent="-456565">
              <a:spcBef>
                <a:spcPts val="0"/>
              </a:spcBef>
            </a:pPr>
            <a:r>
              <a:rPr lang="en-US" sz="2200" dirty="0">
                <a:ea typeface="Calibri"/>
                <a:cs typeface="Calibri"/>
              </a:rPr>
              <a:t>Chatham-Stephens K, Fleck-Derderian S, Johnson SD, Sobel J, Rao AK, Meaney-Delman D. Clinical Features of Foodborne and Wound Botulism: A Systematic Review of the Literature, 1932-2015. Clin Infect Dis. 2017 Dec 27;66(suppl_1):S11-S16. </a:t>
            </a:r>
          </a:p>
          <a:p>
            <a:pPr marL="608965" indent="-456565">
              <a:spcBef>
                <a:spcPts val="0"/>
              </a:spcBef>
            </a:pPr>
            <a:r>
              <a:rPr lang="en-US" sz="2200" dirty="0" err="1">
                <a:ea typeface="Calibri"/>
                <a:cs typeface="Calibri"/>
              </a:rPr>
              <a:t>Chertow</a:t>
            </a:r>
            <a:r>
              <a:rPr lang="en-US" sz="2200" dirty="0">
                <a:ea typeface="Calibri"/>
                <a:cs typeface="Calibri"/>
              </a:rPr>
              <a:t> DS, Tan ET, Maslanka SE, Schulte J, </a:t>
            </a:r>
            <a:r>
              <a:rPr lang="en-US" sz="2200" dirty="0" err="1">
                <a:ea typeface="Calibri"/>
                <a:cs typeface="Calibri"/>
              </a:rPr>
              <a:t>Bresnitz</a:t>
            </a:r>
            <a:r>
              <a:rPr lang="en-US" sz="2200" dirty="0">
                <a:ea typeface="Calibri"/>
                <a:cs typeface="Calibri"/>
              </a:rPr>
              <a:t> EA, Weisman RS, Bernstein J, Marcus SM, Kumar S, Malecki J, Sobel J, Braden CR. Botulism in 4 adults following cosmetic injections with an unlicensed, highly concentrated botulinum preparation. JAMA. 2006 Nov 22;296(20):2476-9. </a:t>
            </a:r>
          </a:p>
          <a:p>
            <a:pPr marL="608965" indent="-456565">
              <a:spcBef>
                <a:spcPts val="0"/>
              </a:spcBef>
            </a:pPr>
            <a:r>
              <a:rPr lang="en-US" sz="2200" dirty="0" err="1">
                <a:ea typeface="Calibri"/>
                <a:cs typeface="Calibri"/>
              </a:rPr>
              <a:t>Lonati</a:t>
            </a:r>
            <a:r>
              <a:rPr lang="en-US" sz="2200" dirty="0">
                <a:ea typeface="Calibri"/>
                <a:cs typeface="Calibri"/>
              </a:rPr>
              <a:t> D, Schicchi A, </a:t>
            </a:r>
            <a:r>
              <a:rPr lang="en-US" sz="2200" dirty="0" err="1">
                <a:ea typeface="Calibri"/>
                <a:cs typeface="Calibri"/>
              </a:rPr>
              <a:t>Crevani</a:t>
            </a:r>
            <a:r>
              <a:rPr lang="en-US" sz="2200" dirty="0">
                <a:ea typeface="Calibri"/>
                <a:cs typeface="Calibri"/>
              </a:rPr>
              <a:t> M, Buscaglia E, </a:t>
            </a:r>
            <a:r>
              <a:rPr lang="en-US" sz="2200" dirty="0" err="1">
                <a:ea typeface="Calibri"/>
                <a:cs typeface="Calibri"/>
              </a:rPr>
              <a:t>Scaravaggi</a:t>
            </a:r>
            <a:r>
              <a:rPr lang="en-US" sz="2200" dirty="0">
                <a:ea typeface="Calibri"/>
                <a:cs typeface="Calibri"/>
              </a:rPr>
              <a:t> G, Maida F, </a:t>
            </a:r>
            <a:r>
              <a:rPr lang="en-US" sz="2200" dirty="0" err="1">
                <a:ea typeface="Calibri"/>
                <a:cs typeface="Calibri"/>
              </a:rPr>
              <a:t>Cirronis</a:t>
            </a:r>
            <a:r>
              <a:rPr lang="en-US" sz="2200" dirty="0">
                <a:ea typeface="Calibri"/>
                <a:cs typeface="Calibri"/>
              </a:rPr>
              <a:t> M, </a:t>
            </a:r>
            <a:r>
              <a:rPr lang="en-US" sz="2200" dirty="0" err="1">
                <a:ea typeface="Calibri"/>
                <a:cs typeface="Calibri"/>
              </a:rPr>
              <a:t>Petrolini</a:t>
            </a:r>
            <a:r>
              <a:rPr lang="en-US" sz="2200" dirty="0">
                <a:ea typeface="Calibri"/>
                <a:cs typeface="Calibri"/>
              </a:rPr>
              <a:t> VM, Locatelli CA. Foodborne Botulism: Clinical Diagnosis and Medical Treatment. Toxins (Basel). 2020 Aug 7;12(8):509.</a:t>
            </a:r>
          </a:p>
          <a:p>
            <a:pPr marL="608965" indent="-456565">
              <a:spcBef>
                <a:spcPts val="0"/>
              </a:spcBef>
            </a:pPr>
            <a:r>
              <a:rPr lang="en-US" sz="2200" dirty="0">
                <a:ea typeface="Calibri"/>
                <a:cs typeface="Calibri"/>
              </a:rPr>
              <a:t>O'Horo JC, Harper EP, El </a:t>
            </a:r>
            <a:r>
              <a:rPr lang="en-US" sz="2200" dirty="0" err="1">
                <a:ea typeface="Calibri"/>
                <a:cs typeface="Calibri"/>
              </a:rPr>
              <a:t>Rafei</a:t>
            </a:r>
            <a:r>
              <a:rPr lang="en-US" sz="2200" dirty="0">
                <a:ea typeface="Calibri"/>
                <a:cs typeface="Calibri"/>
              </a:rPr>
              <a:t> A, Ali R, DeSimone DC, </a:t>
            </a:r>
            <a:r>
              <a:rPr lang="en-US" sz="2200" dirty="0" err="1">
                <a:ea typeface="Calibri"/>
                <a:cs typeface="Calibri"/>
              </a:rPr>
              <a:t>Sakusic</a:t>
            </a:r>
            <a:r>
              <a:rPr lang="en-US" sz="2200" dirty="0">
                <a:ea typeface="Calibri"/>
                <a:cs typeface="Calibri"/>
              </a:rPr>
              <a:t> A, Abu Saleh OM, Marcelin JR, Tan EM, Rao AK, Sobel J, Tosh PK. Efficacy of Antitoxin Therapy in Treating Patients With Foodborne Botulism: A Systematic Review and Meta-analysis of Cases, 1923-2016. Clin Infect Dis. 2017 Dec 27;66(suppl_1):S43-S56.</a:t>
            </a:r>
          </a:p>
          <a:p>
            <a:pPr marL="608965" indent="-456565">
              <a:spcBef>
                <a:spcPts val="0"/>
              </a:spcBef>
            </a:pPr>
            <a:endParaRPr lang="en-US" sz="2200" dirty="0">
              <a:ea typeface="Calibri"/>
              <a:cs typeface="Calibri"/>
            </a:endParaRPr>
          </a:p>
          <a:p>
            <a:pPr marL="608965" indent="-456565">
              <a:spcBef>
                <a:spcPts val="0"/>
              </a:spcBef>
            </a:pPr>
            <a:endParaRPr lang="en-US" sz="2200" dirty="0">
              <a:ea typeface="Calibri"/>
              <a:cs typeface="Calibri"/>
            </a:endParaRPr>
          </a:p>
          <a:p>
            <a:pPr marL="608965" indent="-456565">
              <a:spcBef>
                <a:spcPts val="0"/>
              </a:spcBef>
            </a:pPr>
            <a:endParaRPr lang="en-US" sz="2200" dirty="0">
              <a:ea typeface="Calibri"/>
              <a:cs typeface="Calibri"/>
            </a:endParaRPr>
          </a:p>
          <a:p>
            <a:pPr marL="608965" indent="-456565">
              <a:spcBef>
                <a:spcPts val="0"/>
              </a:spcBef>
            </a:pPr>
            <a:endParaRPr lang="en-US" sz="2200" dirty="0">
              <a:ea typeface="Calibri"/>
              <a:cs typeface="Calibri"/>
            </a:endParaRPr>
          </a:p>
          <a:p>
            <a:pPr marL="608965" indent="-456565">
              <a:spcBef>
                <a:spcPts val="0"/>
              </a:spcBef>
            </a:pPr>
            <a:endParaRPr lang="en-US" sz="2200" dirty="0">
              <a:ea typeface="Calibri"/>
              <a:cs typeface="Calibri"/>
            </a:endParaRPr>
          </a:p>
          <a:p>
            <a:pPr marL="608965" indent="-456565">
              <a:spcBef>
                <a:spcPts val="0"/>
              </a:spcBef>
            </a:pPr>
            <a:endParaRPr lang="en-US" sz="2200"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C41AA237-150B-94DE-22D4-3A02BCBECBDC}"/>
              </a:ext>
            </a:extLst>
          </p:cNvPr>
          <p:cNvSpPr>
            <a:spLocks noGrp="1"/>
          </p:cNvSpPr>
          <p:nvPr>
            <p:ph type="sldNum" sz="quarter" idx="12"/>
          </p:nvPr>
        </p:nvSpPr>
        <p:spPr/>
        <p:txBody>
          <a:bodyPr/>
          <a:lstStyle/>
          <a:p>
            <a:fld id="{0D844FE0-7BE3-9743-8A6A-C8DD48AE7D68}" type="slidenum">
              <a:rPr lang="en-US" smtClean="0"/>
              <a:t>29</a:t>
            </a:fld>
            <a:endParaRPr lang="en-US"/>
          </a:p>
        </p:txBody>
      </p:sp>
    </p:spTree>
    <p:extLst>
      <p:ext uri="{BB962C8B-B14F-4D97-AF65-F5344CB8AC3E}">
        <p14:creationId xmlns:p14="http://schemas.microsoft.com/office/powerpoint/2010/main" val="1550137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97CE941-DFA8-49F7-83E4-9C0210FDD85B}"/>
</file>

<file path=customXml/itemProps2.xml><?xml version="1.0" encoding="utf-8"?>
<ds:datastoreItem xmlns:ds="http://schemas.openxmlformats.org/officeDocument/2006/customXml" ds:itemID="{5A47B145-FAB0-4F80-BEE5-02642137223F}"/>
</file>

<file path=customXml/itemProps3.xml><?xml version="1.0" encoding="utf-8"?>
<ds:datastoreItem xmlns:ds="http://schemas.openxmlformats.org/officeDocument/2006/customXml" ds:itemID="{EC482728-1D66-4326-8AA0-44363D75C640}"/>
</file>

<file path=docProps/app.xml><?xml version="1.0" encoding="utf-8"?>
<Properties xmlns="http://schemas.openxmlformats.org/officeDocument/2006/extended-properties" xmlns:vt="http://schemas.openxmlformats.org/officeDocument/2006/docPropsVTypes">
  <Template/>
  <TotalTime>913</TotalTime>
  <Words>2109</Words>
  <Application>Microsoft Macintosh PowerPoint</Application>
  <PresentationFormat>Widescreen</PresentationFormat>
  <Paragraphs>369</Paragraphs>
  <Slides>29</Slides>
  <Notes>24</Notes>
  <HiddenSlides>0</HiddenSlides>
  <MMClips>28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Arial,Sans-Serif</vt:lpstr>
      <vt:lpstr>Calibri</vt:lpstr>
      <vt:lpstr>Calibri Light</vt:lpstr>
      <vt:lpstr>Lato</vt:lpstr>
      <vt:lpstr>Segoe UI</vt:lpstr>
      <vt:lpstr>Office Theme</vt:lpstr>
      <vt:lpstr>Progressive cranial neuropathies</vt:lpstr>
      <vt:lpstr>30-year-old woman with one day of photophobia and blurred vision maximal at near​</vt:lpstr>
      <vt:lpstr>30-year-old woman with one day of photophobia and blurred vision maximal at near​</vt:lpstr>
      <vt:lpstr>Day 1 - Initial examination ​</vt:lpstr>
      <vt:lpstr>Day 2</vt:lpstr>
      <vt:lpstr>Symptoms progressed over the next several days, examination evolved to: ​</vt:lpstr>
      <vt:lpstr>What is in your differential diagnosis?</vt:lpstr>
      <vt:lpstr>Differential diagnosis  - Progressive ophthalmoplegia, bulbar symptoms, and pupillary involvement​</vt:lpstr>
      <vt:lpstr>Imaging​</vt:lpstr>
      <vt:lpstr>What testing would you want next?</vt:lpstr>
      <vt:lpstr>Labs - CSF</vt:lpstr>
      <vt:lpstr>Labs - Serum</vt:lpstr>
      <vt:lpstr>What can we rule out from our differential?</vt:lpstr>
      <vt:lpstr>Differential diagnosis  - Progressive ophthalmoplegia, bulbar symptoms, and pupillary involvement​</vt:lpstr>
      <vt:lpstr>PowerPoint Presentation</vt:lpstr>
      <vt:lpstr>PowerPoint Presentation</vt:lpstr>
      <vt:lpstr>How would you treat this patient?</vt:lpstr>
      <vt:lpstr>Management</vt:lpstr>
      <vt:lpstr>Until she received a call the following day…</vt:lpstr>
      <vt:lpstr>Follow up in office 1 month later</vt:lpstr>
      <vt:lpstr>Botulism</vt:lpstr>
      <vt:lpstr>Botulism</vt:lpstr>
      <vt:lpstr>Epidemiology</vt:lpstr>
      <vt:lpstr>Iatrogenic botulism</vt:lpstr>
      <vt:lpstr>Clinical presentation</vt:lpstr>
      <vt:lpstr>Diagnosis</vt:lpstr>
      <vt:lpstr>Treatment</vt:lpstr>
      <vt:lpstr>Take home points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Alexander Fein</cp:lastModifiedBy>
  <cp:revision>31</cp:revision>
  <dcterms:created xsi:type="dcterms:W3CDTF">2020-07-23T19:54:38Z</dcterms:created>
  <dcterms:modified xsi:type="dcterms:W3CDTF">2025-04-18T19:48:51Z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