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B245AA-5AA8-B174-47CA-FBA797176453}" v="16" dt="2024-10-01T17:01:44.77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customXml" Target="../customXml/item3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Shape 2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Shape 2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8" name="Shape 4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2" name="Shape 4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78981" y="6221731"/>
            <a:ext cx="258620" cy="269237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914400"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idx="1"/>
          </p:nvPr>
        </p:nvSpPr>
        <p:spPr>
          <a:xfrm>
            <a:off x="1490868" y="1685512"/>
            <a:ext cx="9866246" cy="3820768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23900" indent="-2667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34438" indent="-320038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727200" indent="-355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84400" indent="-355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23900" indent="-2667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34438" indent="-320038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727200" indent="-355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84400" indent="-355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5"/>
          </a:xfrm>
          <a:prstGeom prst="rect">
            <a:avLst/>
          </a:prstGeom>
        </p:spPr>
        <p:txBody>
          <a:bodyPr lIns="45718" tIns="45718" rIns="45718" bIns="45718" numCol="1" spcCol="38100" anchor="b"/>
          <a:lstStyle>
            <a:lvl1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 defTabSz="914400">
              <a:spcBef>
                <a:spcPts val="1000"/>
              </a:spcBef>
              <a:buSzTx/>
              <a:buNone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lIns="45718" tIns="45718" rIns="45718" bIns="45718" numCol="1" spcCol="38100" anchor="b"/>
          <a:lstStyle/>
          <a:p>
            <a:endParaRPr/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228600" indent="-228600" defTabSz="914400">
              <a:spcBef>
                <a:spcPts val="1000"/>
              </a:spcBef>
              <a:buSzPct val="100000"/>
              <a:buFont typeface="Arial"/>
              <a:defRPr sz="32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18457" indent="-261257" defTabSz="914400">
              <a:spcBef>
                <a:spcPts val="1000"/>
              </a:spcBef>
              <a:buSzPct val="100000"/>
              <a:buFont typeface="Arial"/>
              <a:defRPr sz="32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19200" defTabSz="914400">
              <a:spcBef>
                <a:spcPts val="1000"/>
              </a:spcBef>
              <a:buSzPct val="100000"/>
              <a:buFont typeface="Arial"/>
              <a:defRPr sz="32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737360" indent="-365760" defTabSz="914400">
              <a:spcBef>
                <a:spcPts val="1000"/>
              </a:spcBef>
              <a:buSzPct val="100000"/>
              <a:buFont typeface="Arial"/>
              <a:defRPr sz="32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194560" indent="-365760" defTabSz="914400">
              <a:spcBef>
                <a:spcPts val="1000"/>
              </a:spcBef>
              <a:buSzPct val="100000"/>
              <a:buFont typeface="Arial"/>
              <a:defRPr sz="32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endParaRPr/>
          </a:p>
        </p:txBody>
      </p:sp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59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91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914400">
              <a:spcBef>
                <a:spcPts val="1000"/>
              </a:spcBef>
              <a:buSzTx/>
              <a:buNone/>
              <a:defRPr sz="1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 defTabSz="914400">
              <a:spcBef>
                <a:spcPts val="1000"/>
              </a:spcBef>
              <a:buSzTx/>
              <a:buNone/>
              <a:defRPr sz="1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 defTabSz="914400">
              <a:spcBef>
                <a:spcPts val="1000"/>
              </a:spcBef>
              <a:buSzTx/>
              <a:buNone/>
              <a:defRPr sz="1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 defTabSz="914400">
              <a:spcBef>
                <a:spcPts val="1000"/>
              </a:spcBef>
              <a:buSzTx/>
              <a:buNone/>
              <a:defRPr sz="1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 defTabSz="914400">
              <a:spcBef>
                <a:spcPts val="1000"/>
              </a:spcBef>
              <a:buSzTx/>
              <a:buNone/>
              <a:defRPr sz="1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10600" y="6356350"/>
            <a:ext cx="335862" cy="370837"/>
          </a:xfrm>
          <a:prstGeom prst="rect">
            <a:avLst/>
          </a:prstGeom>
        </p:spPr>
        <p:txBody>
          <a:bodyPr lIns="45718" tIns="45718" rIns="45718" bIns="45718" anchor="t"/>
          <a:lstStyle>
            <a:lvl1pPr defTabSz="914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0" y="5929931"/>
            <a:ext cx="10985504" cy="31849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4" cy="2324101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1219168">
              <a:lnSpc>
                <a:spcPct val="80000"/>
              </a:lnSpc>
              <a:defRPr sz="5800" spc="-116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1" y="3611595"/>
            <a:ext cx="10985501" cy="952503"/>
          </a:xfrm>
          <a:prstGeom prst="rect">
            <a:avLst/>
          </a:prstGeom>
        </p:spPr>
        <p:txBody>
          <a:bodyPr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1pPr>
          </a:lstStyle>
          <a:p>
            <a:r>
              <a:t>Presentation Subtitle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vocados and limes"/>
          <p:cNvSpPr>
            <a:spLocks noGrp="1"/>
          </p:cNvSpPr>
          <p:nvPr>
            <p:ph type="pic" idx="21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11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1219168">
              <a:lnSpc>
                <a:spcPct val="80000"/>
              </a:lnSpc>
              <a:defRPr sz="5800" spc="-116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845" y="553069"/>
            <a:ext cx="10984311" cy="31849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3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250" y="5804953"/>
            <a:ext cx="10985500" cy="558478"/>
          </a:xfrm>
          <a:prstGeom prst="rect">
            <a:avLst/>
          </a:prstGeom>
        </p:spPr>
        <p:txBody>
          <a:bodyPr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1pPr>
          </a:lstStyle>
          <a:p>
            <a:r>
              <a:t>Presentation Subtitle</a:t>
            </a: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Bowl with salmon cakes, salad, and hummus"/>
          <p:cNvSpPr>
            <a:spLocks noGrp="1"/>
          </p:cNvSpPr>
          <p:nvPr>
            <p:ph type="pic" idx="21"/>
          </p:nvPr>
        </p:nvSpPr>
        <p:spPr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1219168">
              <a:lnSpc>
                <a:spcPct val="80000"/>
              </a:lnSpc>
              <a:defRPr sz="4200" spc="-8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1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1pPr>
            <a:lvl2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2pPr>
            <a:lvl3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3pPr>
            <a:lvl4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4pPr>
            <a:lvl5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91818"/>
            <a:ext cx="241402" cy="2381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1219168">
              <a:lnSpc>
                <a:spcPct val="80000"/>
              </a:lnSpc>
              <a:defRPr sz="4200" spc="-8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13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1186480"/>
            <a:ext cx="10985500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1pPr>
            <a:lvl2pPr marL="647700" indent="-342900" defTabSz="412750">
              <a:lnSpc>
                <a:spcPct val="100000"/>
              </a:lnSpc>
              <a:spcBef>
                <a:spcPts val="0"/>
              </a:spcBef>
              <a:defRPr sz="2700" b="1"/>
            </a:lvl2pPr>
            <a:lvl3pPr marL="952500" indent="-342900" defTabSz="412750">
              <a:lnSpc>
                <a:spcPct val="100000"/>
              </a:lnSpc>
              <a:spcBef>
                <a:spcPts val="0"/>
              </a:spcBef>
              <a:defRPr sz="2700" b="1"/>
            </a:lvl3pPr>
            <a:lvl4pPr marL="1257300" indent="-342900" defTabSz="412750">
              <a:lnSpc>
                <a:spcPct val="100000"/>
              </a:lnSpc>
              <a:spcBef>
                <a:spcPts val="0"/>
              </a:spcBef>
              <a:defRPr sz="2700" b="1"/>
            </a:lvl4pPr>
            <a:lvl5pPr marL="1562100" indent="-342900" defTabSz="412750">
              <a:lnSpc>
                <a:spcPct val="100000"/>
              </a:lnSpc>
              <a:spcBef>
                <a:spcPts val="0"/>
              </a:spcBef>
              <a:defRPr sz="27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3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1186480"/>
            <a:ext cx="4889500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1pPr>
            <a:lvl2pPr marL="647700" indent="-342900" defTabSz="412750">
              <a:lnSpc>
                <a:spcPct val="100000"/>
              </a:lnSpc>
              <a:spcBef>
                <a:spcPts val="0"/>
              </a:spcBef>
              <a:defRPr sz="2700" b="1"/>
            </a:lvl2pPr>
            <a:lvl3pPr marL="952500" indent="-342900" defTabSz="412750">
              <a:lnSpc>
                <a:spcPct val="100000"/>
              </a:lnSpc>
              <a:spcBef>
                <a:spcPts val="0"/>
              </a:spcBef>
              <a:defRPr sz="2700" b="1"/>
            </a:lvl3pPr>
            <a:lvl4pPr marL="1257300" indent="-342900" defTabSz="412750">
              <a:lnSpc>
                <a:spcPct val="100000"/>
              </a:lnSpc>
              <a:spcBef>
                <a:spcPts val="0"/>
              </a:spcBef>
              <a:defRPr sz="2700" b="1"/>
            </a:lvl4pPr>
            <a:lvl5pPr marL="1562100" indent="-342900" defTabSz="412750">
              <a:lnSpc>
                <a:spcPct val="100000"/>
              </a:lnSpc>
              <a:spcBef>
                <a:spcPts val="0"/>
              </a:spcBef>
              <a:defRPr sz="27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0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603250" y="2124250"/>
            <a:ext cx="4889500" cy="4128317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151" name="Bowl of pappardelle pasta with parsley butter, roasted hazelnuts, and shaved parmesan cheese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5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1219168">
              <a:lnSpc>
                <a:spcPct val="80000"/>
              </a:lnSpc>
              <a:defRPr sz="4200" spc="-8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2266950"/>
            <a:ext cx="10985504" cy="2324100"/>
          </a:xfrm>
          <a:prstGeom prst="rect">
            <a:avLst/>
          </a:prstGeom>
        </p:spPr>
        <p:txBody>
          <a:bodyPr lIns="50800" tIns="50800" rIns="50800" bIns="50800"/>
          <a:lstStyle>
            <a:lvl1pPr defTabSz="1219168">
              <a:lnSpc>
                <a:spcPct val="80000"/>
              </a:lnSpc>
              <a:defRPr sz="5800" b="0" spc="-116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91818"/>
            <a:ext cx="241402" cy="2381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7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1219168">
              <a:lnSpc>
                <a:spcPct val="80000"/>
              </a:lnSpc>
              <a:defRPr sz="4200" spc="-8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Slide Title</a:t>
            </a:r>
          </a:p>
        </p:txBody>
      </p:sp>
      <p:sp>
        <p:nvSpPr>
          <p:cNvPr id="16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1186480"/>
            <a:ext cx="10985500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1pPr>
            <a:lvl2pPr marL="647700" indent="-342900" defTabSz="412750">
              <a:lnSpc>
                <a:spcPct val="100000"/>
              </a:lnSpc>
              <a:spcBef>
                <a:spcPts val="0"/>
              </a:spcBef>
              <a:defRPr sz="2700" b="1"/>
            </a:lvl2pPr>
            <a:lvl3pPr marL="952500" indent="-342900" defTabSz="412750">
              <a:lnSpc>
                <a:spcPct val="100000"/>
              </a:lnSpc>
              <a:spcBef>
                <a:spcPts val="0"/>
              </a:spcBef>
              <a:defRPr sz="2700" b="1"/>
            </a:lvl3pPr>
            <a:lvl4pPr marL="1257300" indent="-342900" defTabSz="412750">
              <a:lnSpc>
                <a:spcPct val="100000"/>
              </a:lnSpc>
              <a:spcBef>
                <a:spcPts val="0"/>
              </a:spcBef>
              <a:defRPr sz="2700" b="1"/>
            </a:lvl4pPr>
            <a:lvl5pPr marL="1562100" indent="-342900" defTabSz="412750">
              <a:lnSpc>
                <a:spcPct val="100000"/>
              </a:lnSpc>
              <a:spcBef>
                <a:spcPts val="0"/>
              </a:spcBef>
              <a:defRPr sz="27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55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1219168">
              <a:lnSpc>
                <a:spcPct val="80000"/>
              </a:lnSpc>
              <a:defRPr sz="4200" spc="-85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Agenda Title</a:t>
            </a:r>
          </a:p>
        </p:txBody>
      </p:sp>
      <p:sp>
        <p:nvSpPr>
          <p:cNvPr id="1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1186480"/>
            <a:ext cx="10985500" cy="46739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00" b="1"/>
            </a:lvl1pPr>
            <a:lvl2pPr marL="647700" indent="-342900" defTabSz="412750">
              <a:lnSpc>
                <a:spcPct val="100000"/>
              </a:lnSpc>
              <a:spcBef>
                <a:spcPts val="0"/>
              </a:spcBef>
              <a:defRPr sz="2700" b="1"/>
            </a:lvl2pPr>
            <a:lvl3pPr marL="952500" indent="-342900" defTabSz="412750">
              <a:lnSpc>
                <a:spcPct val="100000"/>
              </a:lnSpc>
              <a:spcBef>
                <a:spcPts val="0"/>
              </a:spcBef>
              <a:defRPr sz="2700" b="1"/>
            </a:lvl3pPr>
            <a:lvl4pPr marL="1257300" indent="-342900" defTabSz="412750">
              <a:lnSpc>
                <a:spcPct val="100000"/>
              </a:lnSpc>
              <a:spcBef>
                <a:spcPts val="0"/>
              </a:spcBef>
              <a:defRPr sz="2700" b="1"/>
            </a:lvl4pPr>
            <a:lvl5pPr marL="1562100" indent="-342900" defTabSz="412750">
              <a:lnSpc>
                <a:spcPct val="100000"/>
              </a:lnSpc>
              <a:spcBef>
                <a:spcPts val="0"/>
              </a:spcBef>
              <a:defRPr sz="2700" b="1"/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9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00" spc="-100"/>
            </a:lvl1pPr>
          </a:lstStyle>
          <a:p>
            <a:r>
              <a:t>Agenda Topics</a:t>
            </a:r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460420"/>
            <a:ext cx="10985500" cy="1937159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537964"/>
            <a:ext cx="10985500" cy="3620793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96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383856">
              <a:lnSpc>
                <a:spcPct val="100000"/>
              </a:lnSpc>
              <a:spcBef>
                <a:spcPts val="0"/>
              </a:spcBef>
              <a:buSzTx/>
              <a:buNone/>
              <a:defRPr sz="2500" b="1"/>
            </a:lvl1pPr>
          </a:lstStyle>
          <a:p>
            <a:r>
              <a:t>Fact information</a:t>
            </a:r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5011" y="5337726"/>
            <a:ext cx="10100028" cy="31849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05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876962" y="2469930"/>
            <a:ext cx="10438077" cy="1918142"/>
          </a:xfrm>
          <a:prstGeom prst="rect">
            <a:avLst/>
          </a:prstGeom>
        </p:spPr>
        <p:txBody>
          <a:bodyPr numCol="1" spcCol="38100"/>
          <a:lstStyle>
            <a:lvl1pPr marL="150437" indent="-65925">
              <a:spcBef>
                <a:spcPts val="0"/>
              </a:spcBef>
              <a:buSzTx/>
              <a:buNone/>
              <a:defRPr sz="4200" spc="-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“Notable Quote”</a:t>
            </a:r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Bowl of salad with fried rice, boiled eggs, and chopsticks"/>
          <p:cNvSpPr>
            <a:spLocks noGrp="1"/>
          </p:cNvSpPr>
          <p:nvPr>
            <p:ph type="pic" sz="quarter" idx="21"/>
          </p:nvPr>
        </p:nvSpPr>
        <p:spPr>
          <a:xfrm>
            <a:off x="7880350" y="508000"/>
            <a:ext cx="3719551" cy="2974839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14" name="Bowl with salmon cakes, salad, and hummus "/>
          <p:cNvSpPr>
            <a:spLocks noGrp="1"/>
          </p:cNvSpPr>
          <p:nvPr>
            <p:ph type="pic" sz="half" idx="22"/>
          </p:nvPr>
        </p:nvSpPr>
        <p:spPr>
          <a:xfrm>
            <a:off x="6750050" y="1989138"/>
            <a:ext cx="5219700" cy="607509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15" name="Bowl of pappardelle pasta with parsley butter, roasted hazelnuts, and shaved parmesan cheese"/>
          <p:cNvSpPr>
            <a:spLocks noGrp="1"/>
          </p:cNvSpPr>
          <p:nvPr>
            <p:ph type="pic" idx="23"/>
          </p:nvPr>
        </p:nvSpPr>
        <p:spPr>
          <a:xfrm>
            <a:off x="-69850" y="247650"/>
            <a:ext cx="8305800" cy="622935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bowl of salad with fried rice, boiled eggs, and chopsticks"/>
          <p:cNvSpPr>
            <a:spLocks noGrp="1"/>
          </p:cNvSpPr>
          <p:nvPr>
            <p:ph type="pic" idx="21"/>
          </p:nvPr>
        </p:nvSpPr>
        <p:spPr>
          <a:xfrm>
            <a:off x="-666750" y="-2762250"/>
            <a:ext cx="13525500" cy="108204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rgbClr val="FFFF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60" cy="1028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2" y="5829696"/>
            <a:ext cx="2570760" cy="1028306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387540" y="6176012"/>
            <a:ext cx="350060" cy="3606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914400"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124250"/>
            <a:ext cx="10985500" cy="412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826683" y="1084086"/>
            <a:ext cx="9753601" cy="1040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9701"/>
            <a:ext cx="241402" cy="2381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92100"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C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048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096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144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192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240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288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336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4384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743200" marR="0" indent="-304800" algn="l" defTabSz="1219168" rtl="0" latinLnBrk="0">
        <a:lnSpc>
          <a:spcPct val="90000"/>
        </a:lnSpc>
        <a:spcBef>
          <a:spcPts val="220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3.png"/><Relationship Id="rId4" Type="http://schemas.openxmlformats.org/officeDocument/2006/relationships/image" Target="../media/image33.t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1"/>
          <p:cNvSpPr txBox="1">
            <a:spLocks noGrp="1"/>
          </p:cNvSpPr>
          <p:nvPr>
            <p:ph type="title" idx="4294967295"/>
          </p:nvPr>
        </p:nvSpPr>
        <p:spPr>
          <a:xfrm>
            <a:off x="299049" y="1039665"/>
            <a:ext cx="11593902" cy="2387601"/>
          </a:xfrm>
          <a:prstGeom prst="rect">
            <a:avLst/>
          </a:prstGeom>
        </p:spPr>
        <p:txBody>
          <a:bodyPr/>
          <a:lstStyle>
            <a:lvl1pPr algn="ctr">
              <a:defRPr sz="5600"/>
            </a:lvl1pPr>
          </a:lstStyle>
          <a:p>
            <a:r>
              <a:t>Bilateral insidious visual loss in an adult man</a:t>
            </a:r>
          </a:p>
        </p:txBody>
      </p:sp>
      <p:sp>
        <p:nvSpPr>
          <p:cNvPr id="250" name="Subtitle 2"/>
          <p:cNvSpPr txBox="1">
            <a:spLocks noGrp="1"/>
          </p:cNvSpPr>
          <p:nvPr>
            <p:ph type="body" sz="quarter" idx="4294967295"/>
          </p:nvPr>
        </p:nvSpPr>
        <p:spPr>
          <a:xfrm>
            <a:off x="3232376" y="3242577"/>
            <a:ext cx="5727248" cy="2557961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0" indent="0" algn="ctr" defTabSz="914400">
              <a:lnSpc>
                <a:spcPct val="72000"/>
              </a:lnSpc>
              <a:spcBef>
                <a:spcPts val="1000"/>
              </a:spcBef>
              <a:buSzTx/>
              <a:buNone/>
              <a:defRPr sz="20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Juan Manuel García Gómez, MD</a:t>
            </a:r>
            <a:endParaRPr sz="1700"/>
          </a:p>
          <a:p>
            <a:pPr marL="0" indent="0" algn="ctr" defTabSz="914400">
              <a:lnSpc>
                <a:spcPct val="72000"/>
              </a:lnSpc>
              <a:spcBef>
                <a:spcPts val="1000"/>
              </a:spcBef>
              <a:buSzTx/>
              <a:buNone/>
              <a:defRPr sz="1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Resident Physician in Neuro-ophthalmology</a:t>
            </a:r>
            <a:endParaRPr sz="1700"/>
          </a:p>
          <a:p>
            <a:pPr marL="0" indent="0" algn="ctr" defTabSz="914400">
              <a:lnSpc>
                <a:spcPct val="72000"/>
              </a:lnSpc>
              <a:spcBef>
                <a:spcPts val="1000"/>
              </a:spcBef>
              <a:buSzTx/>
              <a:buNone/>
              <a:defRPr sz="1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Asociación Para Evitar la Ceguera en México, I. A. P.</a:t>
            </a:r>
            <a:endParaRPr sz="1700"/>
          </a:p>
          <a:p>
            <a:pPr marL="0" indent="0" algn="ctr" defTabSz="914400">
              <a:lnSpc>
                <a:spcPct val="72000"/>
              </a:lnSpc>
              <a:spcBef>
                <a:spcPts val="1000"/>
              </a:spcBef>
              <a:buSzTx/>
              <a:buNone/>
              <a:defRPr sz="17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700"/>
          </a:p>
          <a:p>
            <a:pPr marL="0" indent="0" algn="ctr" defTabSz="914400">
              <a:lnSpc>
                <a:spcPct val="72000"/>
              </a:lnSpc>
              <a:spcBef>
                <a:spcPts val="1000"/>
              </a:spcBef>
              <a:buSzTx/>
              <a:buNone/>
              <a:defRPr sz="20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Jorge Cárdenas-Belaunzarán, MD, MSc</a:t>
            </a:r>
            <a:endParaRPr sz="1700"/>
          </a:p>
          <a:p>
            <a:pPr marL="0" indent="0" algn="ctr" defTabSz="914400">
              <a:lnSpc>
                <a:spcPct val="72000"/>
              </a:lnSpc>
              <a:spcBef>
                <a:spcPts val="1000"/>
              </a:spcBef>
              <a:buSzTx/>
              <a:buNone/>
              <a:defRPr sz="1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Professor of  Neuro-ophthalmology</a:t>
            </a:r>
            <a:endParaRPr sz="1700"/>
          </a:p>
          <a:p>
            <a:pPr marL="0" indent="0" algn="ctr" defTabSz="914400">
              <a:lnSpc>
                <a:spcPct val="72000"/>
              </a:lnSpc>
              <a:spcBef>
                <a:spcPts val="1000"/>
              </a:spcBef>
              <a:buSzTx/>
              <a:buNone/>
              <a:defRPr sz="1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Asociación Para Evitar la Ceguera en México, I. A. P.</a:t>
            </a:r>
          </a:p>
        </p:txBody>
      </p:sp>
      <p:pic>
        <p:nvPicPr>
          <p:cNvPr id="251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658" y="-1259"/>
            <a:ext cx="5131943" cy="11028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10092" y="509032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46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5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1103412" y="2844201"/>
            <a:ext cx="9985176" cy="1938522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Noted painless mild visual decline 1 month prior to presentation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Underwent refraction test one week prior to first contact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New pair of glasses did not help</a:t>
            </a:r>
          </a:p>
        </p:txBody>
      </p:sp>
      <p:sp>
        <p:nvSpPr>
          <p:cNvPr id="255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58-Year-Old man with bilateral vision loss </a:t>
            </a:r>
          </a:p>
        </p:txBody>
      </p:sp>
      <p:pic>
        <p:nvPicPr>
          <p:cNvPr id="256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95727" y="511712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24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5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2308897" y="2083636"/>
            <a:ext cx="7574206" cy="2753283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10311" indent="-210311" defTabSz="841247">
              <a:spcBef>
                <a:spcPts val="900"/>
              </a:spcBef>
              <a:buSzPct val="100000"/>
              <a:buFont typeface="Arial"/>
              <a:defRPr sz="2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PMH (+) for type 2 diabetes mellitus</a:t>
            </a:r>
          </a:p>
          <a:p>
            <a:pPr marL="630936" lvl="1" indent="-210311" defTabSz="841247">
              <a:spcBef>
                <a:spcPts val="900"/>
              </a:spcBef>
              <a:buSzPct val="100000"/>
              <a:buFont typeface="Arial"/>
              <a:defRPr sz="2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Medical treatment: metformin</a:t>
            </a:r>
          </a:p>
          <a:p>
            <a:pPr marL="210311" indent="-210311" defTabSz="841247">
              <a:spcBef>
                <a:spcPts val="900"/>
              </a:spcBef>
              <a:buSzPct val="100000"/>
              <a:buFont typeface="Arial"/>
              <a:defRPr sz="2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Denies smoking or alcohol abuse</a:t>
            </a:r>
          </a:p>
          <a:p>
            <a:pPr marL="210311" indent="-210311" defTabSz="841247">
              <a:spcBef>
                <a:spcPts val="900"/>
              </a:spcBef>
              <a:buSzPct val="100000"/>
              <a:buFont typeface="Arial"/>
              <a:defRPr sz="2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Occasional use of d-amphetamine pro-drug </a:t>
            </a:r>
          </a:p>
          <a:p>
            <a:pPr marL="210311" indent="-210311" defTabSz="841247">
              <a:spcBef>
                <a:spcPts val="900"/>
              </a:spcBef>
              <a:buSzPct val="100000"/>
              <a:buFont typeface="Arial"/>
              <a:defRPr sz="2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abnormal diet or nutritional habits</a:t>
            </a:r>
          </a:p>
          <a:p>
            <a:pPr marL="210311" indent="-210311" defTabSz="841247">
              <a:spcBef>
                <a:spcPts val="900"/>
              </a:spcBef>
              <a:buSzPct val="100000"/>
              <a:buFont typeface="Arial"/>
              <a:defRPr sz="25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Denies other medications</a:t>
            </a:r>
          </a:p>
        </p:txBody>
      </p:sp>
      <p:sp>
        <p:nvSpPr>
          <p:cNvPr id="259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Past Medical History </a:t>
            </a:r>
          </a:p>
        </p:txBody>
      </p:sp>
      <p:sp>
        <p:nvSpPr>
          <p:cNvPr id="260" name="TextBox 3"/>
          <p:cNvSpPr txBox="1"/>
          <p:nvPr/>
        </p:nvSpPr>
        <p:spPr>
          <a:xfrm>
            <a:off x="3407614" y="5128090"/>
            <a:ext cx="7564680" cy="1040762"/>
          </a:xfrm>
          <a:prstGeom prst="rect">
            <a:avLst/>
          </a:prstGeom>
          <a:solidFill>
            <a:srgbClr val="FFFFFF"/>
          </a:solidFill>
          <a:ln>
            <a:solidFill>
              <a:srgbClr val="1F939A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600" b="1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Could any of these cause bilateral visual loss? </a:t>
            </a:r>
          </a:p>
          <a:p>
            <a:pPr>
              <a:defRPr sz="2600" b="1"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t>If so, how?</a:t>
            </a:r>
          </a:p>
        </p:txBody>
      </p:sp>
      <p:pic>
        <p:nvPicPr>
          <p:cNvPr id="261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8434" y="543867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63" fill="hold"/>
                                        <p:tgtEl>
                                          <p:spTgt spid="2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261"/>
                </p:tgtEl>
              </p:cMediaNode>
            </p:audio>
          </p:childTnLst>
        </p:cTn>
      </p:par>
    </p:tnLst>
    <p:bldLst>
      <p:bldP spid="260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1211341" y="2202677"/>
            <a:ext cx="9769318" cy="3221571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Type 2 Diabetes mellitus:</a:t>
            </a:r>
          </a:p>
          <a:p>
            <a:pPr marL="653142" lvl="1" indent="-195942" defTabSz="914400">
              <a:spcBef>
                <a:spcPts val="1000"/>
              </a:spcBef>
              <a:buSzPct val="100000"/>
              <a:buFont typeface="Arial"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Cataract, diabetic macular edema, diabetic retinopathy</a:t>
            </a:r>
          </a:p>
          <a:p>
            <a:pPr marL="653142" lvl="1" indent="-195942" defTabSz="914400">
              <a:spcBef>
                <a:spcPts val="1000"/>
              </a:spcBef>
              <a:buSzPct val="100000"/>
              <a:buFont typeface="Arial"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Uncontrolled metabolic status: Lens edema and myopic shift</a:t>
            </a:r>
          </a:p>
          <a:p>
            <a:pPr marL="653142" lvl="1" indent="-195942" defTabSz="914400">
              <a:spcBef>
                <a:spcPts val="1000"/>
              </a:spcBef>
              <a:buSzPct val="100000"/>
              <a:buFont typeface="Arial"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Higher risk for vascular occlusion (CRVO, BRVO, NAION)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D-amphetamine prodrug: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Toxic optic neuropathy, drug-induced retinopathy</a:t>
            </a:r>
          </a:p>
        </p:txBody>
      </p:sp>
      <p:sp>
        <p:nvSpPr>
          <p:cNvPr id="264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Possible visual loss mechanism in patient’s medical history</a:t>
            </a:r>
          </a:p>
        </p:txBody>
      </p:sp>
      <p:pic>
        <p:nvPicPr>
          <p:cNvPr id="265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22523" y="511712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48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Box 3"/>
          <p:cNvSpPr txBox="1"/>
          <p:nvPr/>
        </p:nvSpPr>
        <p:spPr>
          <a:xfrm>
            <a:off x="4266843" y="5576935"/>
            <a:ext cx="7518629" cy="1040762"/>
          </a:xfrm>
          <a:prstGeom prst="rect">
            <a:avLst/>
          </a:prstGeom>
          <a:solidFill>
            <a:srgbClr val="FFFFFF"/>
          </a:solidFill>
          <a:ln>
            <a:solidFill>
              <a:srgbClr val="1F939A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600" b="1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Would you consider cataract as the cause of vision loss?</a:t>
            </a:r>
          </a:p>
        </p:txBody>
      </p:sp>
      <p:sp>
        <p:nvSpPr>
          <p:cNvPr id="268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First contact relevant ophthalmic examination</a:t>
            </a:r>
          </a:p>
        </p:txBody>
      </p:sp>
      <p:graphicFrame>
        <p:nvGraphicFramePr>
          <p:cNvPr id="269" name="Tabla 9"/>
          <p:cNvGraphicFramePr/>
          <p:nvPr/>
        </p:nvGraphicFramePr>
        <p:xfrm>
          <a:off x="1086838" y="1246030"/>
          <a:ext cx="10018320" cy="430623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449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172"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OD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2000" b="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defRPr>
                      </a:pPr>
                      <a:endParaRPr/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OS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825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20/50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BCVA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20/30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57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Mild nuclear slcerosis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Anterior segment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Mild nuclear slcerosis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664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Brisk reaction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RAPD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Pupillary reflexes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Brisk reaction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RAPD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0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 retina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Optic nerve: Pink, sharp, flat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Posterior segment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 retina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Optic nerve: Pink, sharp, flat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70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17275" y="52243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51" fill="hold"/>
                                        <p:tgtEl>
                                          <p:spTgt spid="2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270"/>
                </p:tgtEl>
              </p:cMediaNode>
            </p:audio>
          </p:childTnLst>
        </p:cTn>
      </p:par>
    </p:tnLst>
    <p:bldLst>
      <p:bldP spid="267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ubtitle 2"/>
          <p:cNvSpPr txBox="1">
            <a:spLocks noGrp="1"/>
          </p:cNvSpPr>
          <p:nvPr>
            <p:ph type="body" sz="quarter" idx="4294967295"/>
          </p:nvPr>
        </p:nvSpPr>
        <p:spPr>
          <a:xfrm>
            <a:off x="1481328" y="2350315"/>
            <a:ext cx="9229344" cy="1529608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Myopic shift due to uncontrolled metabolic status?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Cataract enough to cause vision loss?</a:t>
            </a:r>
          </a:p>
        </p:txBody>
      </p:sp>
      <p:sp>
        <p:nvSpPr>
          <p:cNvPr id="273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Therapeutic approach</a:t>
            </a:r>
          </a:p>
        </p:txBody>
      </p:sp>
      <p:grpSp>
        <p:nvGrpSpPr>
          <p:cNvPr id="276" name="Subtitle 2"/>
          <p:cNvGrpSpPr/>
          <p:nvPr/>
        </p:nvGrpSpPr>
        <p:grpSpPr>
          <a:xfrm>
            <a:off x="3648499" y="3683889"/>
            <a:ext cx="4895001" cy="1655763"/>
            <a:chOff x="0" y="0"/>
            <a:chExt cx="4895000" cy="1655762"/>
          </a:xfrm>
        </p:grpSpPr>
        <p:sp>
          <p:nvSpPr>
            <p:cNvPr id="274" name="Rectangle"/>
            <p:cNvSpPr/>
            <p:nvPr/>
          </p:nvSpPr>
          <p:spPr>
            <a:xfrm>
              <a:off x="-1" y="-1"/>
              <a:ext cx="4895001" cy="1655764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75" name="Complete blood count…"/>
            <p:cNvSpPr txBox="1"/>
            <p:nvPr/>
          </p:nvSpPr>
          <p:spPr>
            <a:xfrm>
              <a:off x="25399" y="25401"/>
              <a:ext cx="4844201" cy="1604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normAutofit/>
            </a:bodyPr>
            <a:lstStyle/>
            <a:p>
              <a:pPr marL="228600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Complete blood count</a:t>
              </a:r>
            </a:p>
            <a:p>
              <a:pPr marL="228600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Metabolic panel</a:t>
              </a:r>
            </a:p>
            <a:p>
              <a:pPr marL="228600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Preoperative blood tests </a:t>
              </a:r>
            </a:p>
          </p:txBody>
        </p:sp>
      </p:grpSp>
      <p:pic>
        <p:nvPicPr>
          <p:cNvPr id="27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88544" y="482237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16" fill="hold"/>
                                        <p:tgtEl>
                                          <p:spTgt spid="2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277"/>
                </p:tgtEl>
              </p:cMediaNode>
            </p:audio>
          </p:childTnLst>
        </p:cTn>
      </p:par>
    </p:tnLst>
    <p:bldLst>
      <p:bldP spid="276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1367454" y="2657140"/>
            <a:ext cx="10169225" cy="2665609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Missed first follow up 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Sought a second opinion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Underwent brain MRI reported as normal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Underwent electrophysiological studies of the retina</a:t>
            </a:r>
          </a:p>
        </p:txBody>
      </p:sp>
      <p:sp>
        <p:nvSpPr>
          <p:cNvPr id="280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58-Year-Old man with bilateral vision loss </a:t>
            </a:r>
          </a:p>
        </p:txBody>
      </p:sp>
      <p:pic>
        <p:nvPicPr>
          <p:cNvPr id="281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81362" y="509032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80" fill="hold"/>
                                        <p:tgtEl>
                                          <p:spTgt spid="2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8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Dark-adapted Electroretinogram</a:t>
            </a:r>
          </a:p>
        </p:txBody>
      </p:sp>
      <p:pic>
        <p:nvPicPr>
          <p:cNvPr id="28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663" y="1019068"/>
            <a:ext cx="5676675" cy="5650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88544" y="4741984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20" fill="hold"/>
                                        <p:tgtEl>
                                          <p:spTgt spid="2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8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Light-adapted Electroretinogram</a:t>
            </a:r>
          </a:p>
        </p:txBody>
      </p:sp>
      <p:pic>
        <p:nvPicPr>
          <p:cNvPr id="29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227" y="1019068"/>
            <a:ext cx="5689547" cy="56509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54566" y="495634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51" fill="hold"/>
                                        <p:tgtEl>
                                          <p:spTgt spid="2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9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2678324" y="2290997"/>
            <a:ext cx="6835352" cy="2780891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lnSpc>
                <a:spcPct val="81000"/>
              </a:lnSpc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 months after initial symptoms noted</a:t>
            </a:r>
          </a:p>
          <a:p>
            <a:pPr marL="228600" indent="-228600" defTabSz="914400">
              <a:lnSpc>
                <a:spcPct val="81000"/>
              </a:lnSpc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Progressive visual loss</a:t>
            </a:r>
          </a:p>
          <a:p>
            <a:pPr marL="685800" lvl="1" indent="-228600" defTabSz="914400">
              <a:lnSpc>
                <a:spcPct val="81000"/>
              </a:lnSpc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Slow</a:t>
            </a:r>
          </a:p>
          <a:p>
            <a:pPr marL="685800" lvl="1" indent="-228600" defTabSz="914400">
              <a:lnSpc>
                <a:spcPct val="81000"/>
              </a:lnSpc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Bilateral</a:t>
            </a:r>
          </a:p>
          <a:p>
            <a:pPr marL="685800" lvl="1" indent="-228600" defTabSz="914400">
              <a:lnSpc>
                <a:spcPct val="81000"/>
              </a:lnSpc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Painless</a:t>
            </a:r>
          </a:p>
          <a:p>
            <a:pPr marL="685800" lvl="1" indent="-228600" defTabSz="914400">
              <a:lnSpc>
                <a:spcPct val="81000"/>
              </a:lnSpc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other symptoms</a:t>
            </a:r>
          </a:p>
        </p:txBody>
      </p:sp>
      <p:sp>
        <p:nvSpPr>
          <p:cNvPr id="294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Follow up: 3 Months after first contact</a:t>
            </a:r>
          </a:p>
        </p:txBody>
      </p:sp>
      <p:pic>
        <p:nvPicPr>
          <p:cNvPr id="295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56501" y="511712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36" fill="hold"/>
                                        <p:tgtEl>
                                          <p:spTgt spid="2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9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Follow up relevant ophthalmic examination</a:t>
            </a:r>
          </a:p>
        </p:txBody>
      </p:sp>
      <p:graphicFrame>
        <p:nvGraphicFramePr>
          <p:cNvPr id="298" name="Tabla 9"/>
          <p:cNvGraphicFramePr/>
          <p:nvPr/>
        </p:nvGraphicFramePr>
        <p:xfrm>
          <a:off x="1086838" y="1149549"/>
          <a:ext cx="10018320" cy="482565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449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172"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OD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2000" b="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defRPr>
                      </a:pPr>
                      <a:endParaRPr/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OS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825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Hand motion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Counting fingers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57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Mild nuclear slcerosis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Anterior segment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Mild nuclear slcerosis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664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Sluggish contraction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RAPD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light-near dissociation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Pupillary reflexes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Sluggish contraction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RAPD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light-near dissociation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0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Sharp, flat, temporal pallor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Optic nerve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Sharp, flat, temporal pallor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9" name="TextBox 3"/>
          <p:cNvSpPr txBox="1"/>
          <p:nvPr/>
        </p:nvSpPr>
        <p:spPr>
          <a:xfrm>
            <a:off x="4340377" y="5940761"/>
            <a:ext cx="7518629" cy="570862"/>
          </a:xfrm>
          <a:prstGeom prst="rect">
            <a:avLst/>
          </a:prstGeom>
          <a:solidFill>
            <a:srgbClr val="FFFFFF"/>
          </a:solidFill>
          <a:ln>
            <a:solidFill>
              <a:srgbClr val="1F939A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600" b="1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What studies would you consider ordering?</a:t>
            </a:r>
          </a:p>
        </p:txBody>
      </p:sp>
      <p:pic>
        <p:nvPicPr>
          <p:cNvPr id="300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97661" y="4500824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66" fill="hold"/>
                                        <p:tgtEl>
                                          <p:spTgt spid="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300"/>
                </p:tgtEl>
              </p:cMediaNode>
            </p:audio>
          </p:childTnLst>
        </p:cTn>
      </p:par>
    </p:tnLst>
    <p:bldLst>
      <p:bldP spid="299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376" y="944631"/>
            <a:ext cx="9917248" cy="4867138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Goldmann visual fields</a:t>
            </a:r>
          </a:p>
        </p:txBody>
      </p:sp>
      <p:grpSp>
        <p:nvGrpSpPr>
          <p:cNvPr id="306" name="OD"/>
          <p:cNvGrpSpPr/>
          <p:nvPr/>
        </p:nvGrpSpPr>
        <p:grpSpPr>
          <a:xfrm>
            <a:off x="9881106" y="4999201"/>
            <a:ext cx="1058152" cy="778969"/>
            <a:chOff x="0" y="0"/>
            <a:chExt cx="1058151" cy="778968"/>
          </a:xfrm>
        </p:grpSpPr>
        <p:sp>
          <p:nvSpPr>
            <p:cNvPr id="304" name="Rectangle"/>
            <p:cNvSpPr/>
            <p:nvPr/>
          </p:nvSpPr>
          <p:spPr>
            <a:xfrm>
              <a:off x="-1" y="-1"/>
              <a:ext cx="1058153" cy="77897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100" b="1">
                  <a:solidFill>
                    <a:srgbClr val="535353"/>
                  </a:solidFill>
                </a:defRPr>
              </a:pPr>
              <a:endParaRPr/>
            </a:p>
          </p:txBody>
        </p:sp>
        <p:sp>
          <p:nvSpPr>
            <p:cNvPr id="305" name="OD"/>
            <p:cNvSpPr txBox="1"/>
            <p:nvPr/>
          </p:nvSpPr>
          <p:spPr>
            <a:xfrm>
              <a:off x="12699" y="32616"/>
              <a:ext cx="1032753" cy="713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4100" b="1">
                  <a:solidFill>
                    <a:srgbClr val="535353"/>
                  </a:solidFill>
                </a:defRPr>
              </a:lvl1pPr>
            </a:lstStyle>
            <a:p>
              <a:r>
                <a:t>OD</a:t>
              </a:r>
            </a:p>
          </p:txBody>
        </p:sp>
      </p:grpSp>
      <p:grpSp>
        <p:nvGrpSpPr>
          <p:cNvPr id="309" name="OS"/>
          <p:cNvGrpSpPr/>
          <p:nvPr/>
        </p:nvGrpSpPr>
        <p:grpSpPr>
          <a:xfrm>
            <a:off x="1190677" y="4999201"/>
            <a:ext cx="1058152" cy="778969"/>
            <a:chOff x="0" y="0"/>
            <a:chExt cx="1058151" cy="778968"/>
          </a:xfrm>
        </p:grpSpPr>
        <p:sp>
          <p:nvSpPr>
            <p:cNvPr id="307" name="Rectangle"/>
            <p:cNvSpPr/>
            <p:nvPr/>
          </p:nvSpPr>
          <p:spPr>
            <a:xfrm>
              <a:off x="-1" y="-1"/>
              <a:ext cx="1058153" cy="77897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4100" b="1">
                  <a:solidFill>
                    <a:srgbClr val="535353"/>
                  </a:solidFill>
                </a:defRPr>
              </a:pPr>
              <a:endParaRPr/>
            </a:p>
          </p:txBody>
        </p:sp>
        <p:sp>
          <p:nvSpPr>
            <p:cNvPr id="308" name="OS"/>
            <p:cNvSpPr txBox="1"/>
            <p:nvPr/>
          </p:nvSpPr>
          <p:spPr>
            <a:xfrm>
              <a:off x="12699" y="32616"/>
              <a:ext cx="1032753" cy="7137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4100" b="1">
                  <a:solidFill>
                    <a:srgbClr val="535353"/>
                  </a:solidFill>
                </a:defRPr>
              </a:lvl1pPr>
            </a:lstStyle>
            <a:p>
              <a:r>
                <a:t>OS</a:t>
              </a:r>
            </a:p>
          </p:txBody>
        </p:sp>
      </p:grpSp>
      <p:pic>
        <p:nvPicPr>
          <p:cNvPr id="310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24456" y="525110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99" fill="hold"/>
                                        <p:tgtEl>
                                          <p:spTgt spid="3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Nerve fiber layer OCT</a:t>
            </a:r>
          </a:p>
        </p:txBody>
      </p:sp>
      <p:pic>
        <p:nvPicPr>
          <p:cNvPr id="313" name="Image" descr="Image"/>
          <p:cNvPicPr>
            <a:picLocks noChangeAspect="1"/>
          </p:cNvPicPr>
          <p:nvPr/>
        </p:nvPicPr>
        <p:blipFill>
          <a:blip r:embed="rId4"/>
          <a:srcRect l="13222" t="13378" r="5847" b="7641"/>
          <a:stretch>
            <a:fillRect/>
          </a:stretch>
        </p:blipFill>
        <p:spPr>
          <a:xfrm>
            <a:off x="313184" y="2079027"/>
            <a:ext cx="3010694" cy="2699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39" y="0"/>
                </a:moveTo>
                <a:cubicBezTo>
                  <a:pt x="3065" y="0"/>
                  <a:pt x="2270" y="22"/>
                  <a:pt x="2178" y="289"/>
                </a:cubicBezTo>
                <a:cubicBezTo>
                  <a:pt x="2102" y="510"/>
                  <a:pt x="2035" y="533"/>
                  <a:pt x="1896" y="378"/>
                </a:cubicBezTo>
                <a:cubicBezTo>
                  <a:pt x="1796" y="266"/>
                  <a:pt x="1413" y="175"/>
                  <a:pt x="1045" y="175"/>
                </a:cubicBezTo>
                <a:lnTo>
                  <a:pt x="376" y="175"/>
                </a:lnTo>
                <a:lnTo>
                  <a:pt x="336" y="10319"/>
                </a:lnTo>
                <a:lnTo>
                  <a:pt x="296" y="20467"/>
                </a:lnTo>
                <a:lnTo>
                  <a:pt x="0" y="20435"/>
                </a:lnTo>
                <a:lnTo>
                  <a:pt x="0" y="21292"/>
                </a:lnTo>
                <a:cubicBezTo>
                  <a:pt x="144" y="21324"/>
                  <a:pt x="265" y="21368"/>
                  <a:pt x="296" y="21425"/>
                </a:cubicBezTo>
                <a:cubicBezTo>
                  <a:pt x="359" y="21539"/>
                  <a:pt x="4095" y="21600"/>
                  <a:pt x="10996" y="21600"/>
                </a:cubicBezTo>
                <a:lnTo>
                  <a:pt x="21600" y="21600"/>
                </a:lnTo>
                <a:lnTo>
                  <a:pt x="21600" y="10798"/>
                </a:lnTo>
                <a:lnTo>
                  <a:pt x="21600" y="0"/>
                </a:lnTo>
                <a:lnTo>
                  <a:pt x="11939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314" name="Image" descr="Image"/>
          <p:cNvPicPr>
            <a:picLocks noChangeAspect="1"/>
          </p:cNvPicPr>
          <p:nvPr/>
        </p:nvPicPr>
        <p:blipFill>
          <a:blip r:embed="rId5"/>
          <a:srcRect l="14760" t="13376" r="4973" b="5097"/>
          <a:stretch>
            <a:fillRect/>
          </a:stretch>
        </p:blipFill>
        <p:spPr>
          <a:xfrm>
            <a:off x="8868119" y="2079029"/>
            <a:ext cx="3065067" cy="2699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7" y="0"/>
                </a:moveTo>
                <a:cubicBezTo>
                  <a:pt x="672" y="0"/>
                  <a:pt x="665" y="6"/>
                  <a:pt x="593" y="718"/>
                </a:cubicBezTo>
                <a:cubicBezTo>
                  <a:pt x="553" y="1112"/>
                  <a:pt x="514" y="5640"/>
                  <a:pt x="503" y="10779"/>
                </a:cubicBezTo>
                <a:cubicBezTo>
                  <a:pt x="493" y="15919"/>
                  <a:pt x="447" y="20191"/>
                  <a:pt x="403" y="20273"/>
                </a:cubicBezTo>
                <a:cubicBezTo>
                  <a:pt x="365" y="20342"/>
                  <a:pt x="191" y="20390"/>
                  <a:pt x="0" y="20406"/>
                </a:cubicBezTo>
                <a:lnTo>
                  <a:pt x="0" y="20787"/>
                </a:lnTo>
                <a:cubicBezTo>
                  <a:pt x="124" y="20570"/>
                  <a:pt x="341" y="20695"/>
                  <a:pt x="341" y="21076"/>
                </a:cubicBezTo>
                <a:cubicBezTo>
                  <a:pt x="341" y="21241"/>
                  <a:pt x="382" y="21427"/>
                  <a:pt x="436" y="21489"/>
                </a:cubicBezTo>
                <a:cubicBezTo>
                  <a:pt x="491" y="21551"/>
                  <a:pt x="5275" y="21600"/>
                  <a:pt x="11067" y="21600"/>
                </a:cubicBezTo>
                <a:lnTo>
                  <a:pt x="21600" y="21600"/>
                </a:lnTo>
                <a:lnTo>
                  <a:pt x="21600" y="10802"/>
                </a:lnTo>
                <a:lnTo>
                  <a:pt x="21600" y="0"/>
                </a:lnTo>
                <a:lnTo>
                  <a:pt x="12029" y="0"/>
                </a:lnTo>
                <a:cubicBezTo>
                  <a:pt x="3049" y="0"/>
                  <a:pt x="2450" y="18"/>
                  <a:pt x="2355" y="295"/>
                </a:cubicBezTo>
                <a:cubicBezTo>
                  <a:pt x="2259" y="577"/>
                  <a:pt x="2241" y="577"/>
                  <a:pt x="2058" y="295"/>
                </a:cubicBezTo>
                <a:cubicBezTo>
                  <a:pt x="1931" y="99"/>
                  <a:pt x="1666" y="0"/>
                  <a:pt x="1267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15" name="Image" descr="Image"/>
          <p:cNvPicPr>
            <a:picLocks noChangeAspect="1"/>
          </p:cNvPicPr>
          <p:nvPr/>
        </p:nvPicPr>
        <p:blipFill>
          <a:blip r:embed="rId6"/>
          <a:srcRect l="2097" t="3846" r="2795" b="6590"/>
          <a:stretch>
            <a:fillRect/>
          </a:stretch>
        </p:blipFill>
        <p:spPr>
          <a:xfrm>
            <a:off x="3602632" y="1937144"/>
            <a:ext cx="4986736" cy="298371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2632" y="2286020"/>
            <a:ext cx="2737769" cy="263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86815" y="511014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20" fill="hold"/>
                                        <p:tgtEl>
                                          <p:spTgt spid="3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1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Nerve fiber layer OCT</a:t>
            </a:r>
          </a:p>
        </p:txBody>
      </p:sp>
      <p:pic>
        <p:nvPicPr>
          <p:cNvPr id="320" name="Image" descr="Image"/>
          <p:cNvPicPr>
            <a:picLocks noChangeAspect="1"/>
          </p:cNvPicPr>
          <p:nvPr/>
        </p:nvPicPr>
        <p:blipFill>
          <a:blip r:embed="rId4"/>
          <a:srcRect l="1947" t="2564" r="2592" b="3197"/>
          <a:stretch>
            <a:fillRect/>
          </a:stretch>
        </p:blipFill>
        <p:spPr>
          <a:xfrm>
            <a:off x="3165632" y="3881781"/>
            <a:ext cx="2728915" cy="27217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Image" descr="Image"/>
          <p:cNvPicPr>
            <a:picLocks noChangeAspect="1"/>
          </p:cNvPicPr>
          <p:nvPr/>
        </p:nvPicPr>
        <p:blipFill>
          <a:blip r:embed="rId5"/>
          <a:srcRect l="868" t="9287" r="2219" b="4797"/>
          <a:stretch>
            <a:fillRect/>
          </a:stretch>
        </p:blipFill>
        <p:spPr>
          <a:xfrm>
            <a:off x="2856704" y="1241671"/>
            <a:ext cx="6478589" cy="2478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9" extrusionOk="0">
                <a:moveTo>
                  <a:pt x="9917" y="2"/>
                </a:moveTo>
                <a:cubicBezTo>
                  <a:pt x="9904" y="13"/>
                  <a:pt x="9890" y="65"/>
                  <a:pt x="9875" y="167"/>
                </a:cubicBezTo>
                <a:cubicBezTo>
                  <a:pt x="9842" y="387"/>
                  <a:pt x="9818" y="400"/>
                  <a:pt x="9743" y="239"/>
                </a:cubicBezTo>
                <a:cubicBezTo>
                  <a:pt x="9665" y="72"/>
                  <a:pt x="9651" y="115"/>
                  <a:pt x="9651" y="517"/>
                </a:cubicBezTo>
                <a:lnTo>
                  <a:pt x="9651" y="991"/>
                </a:lnTo>
                <a:lnTo>
                  <a:pt x="10879" y="1029"/>
                </a:lnTo>
                <a:lnTo>
                  <a:pt x="12107" y="1063"/>
                </a:lnTo>
                <a:lnTo>
                  <a:pt x="12113" y="558"/>
                </a:lnTo>
                <a:cubicBezTo>
                  <a:pt x="12117" y="181"/>
                  <a:pt x="12099" y="102"/>
                  <a:pt x="12042" y="225"/>
                </a:cubicBezTo>
                <a:cubicBezTo>
                  <a:pt x="11990" y="336"/>
                  <a:pt x="11921" y="327"/>
                  <a:pt x="11816" y="191"/>
                </a:cubicBezTo>
                <a:cubicBezTo>
                  <a:pt x="11698" y="36"/>
                  <a:pt x="11629" y="29"/>
                  <a:pt x="11519" y="177"/>
                </a:cubicBezTo>
                <a:cubicBezTo>
                  <a:pt x="11381" y="357"/>
                  <a:pt x="10968" y="328"/>
                  <a:pt x="10766" y="122"/>
                </a:cubicBezTo>
                <a:cubicBezTo>
                  <a:pt x="10606" y="-40"/>
                  <a:pt x="10398" y="-21"/>
                  <a:pt x="10371" y="160"/>
                </a:cubicBezTo>
                <a:cubicBezTo>
                  <a:pt x="10336" y="395"/>
                  <a:pt x="10022" y="348"/>
                  <a:pt x="9962" y="98"/>
                </a:cubicBezTo>
                <a:cubicBezTo>
                  <a:pt x="9945" y="23"/>
                  <a:pt x="9931" y="-9"/>
                  <a:pt x="9917" y="2"/>
                </a:cubicBezTo>
                <a:close/>
                <a:moveTo>
                  <a:pt x="3910" y="1362"/>
                </a:moveTo>
                <a:cubicBezTo>
                  <a:pt x="3781" y="1362"/>
                  <a:pt x="3770" y="1437"/>
                  <a:pt x="3770" y="2145"/>
                </a:cubicBezTo>
                <a:lnTo>
                  <a:pt x="3770" y="2921"/>
                </a:lnTo>
                <a:lnTo>
                  <a:pt x="4171" y="2921"/>
                </a:lnTo>
                <a:lnTo>
                  <a:pt x="4574" y="2921"/>
                </a:lnTo>
                <a:lnTo>
                  <a:pt x="4574" y="2145"/>
                </a:lnTo>
                <a:cubicBezTo>
                  <a:pt x="4574" y="1424"/>
                  <a:pt x="4562" y="1362"/>
                  <a:pt x="4422" y="1362"/>
                </a:cubicBezTo>
                <a:cubicBezTo>
                  <a:pt x="4339" y="1362"/>
                  <a:pt x="4252" y="1441"/>
                  <a:pt x="4229" y="1537"/>
                </a:cubicBezTo>
                <a:cubicBezTo>
                  <a:pt x="4199" y="1662"/>
                  <a:pt x="4168" y="1662"/>
                  <a:pt x="4120" y="1537"/>
                </a:cubicBezTo>
                <a:cubicBezTo>
                  <a:pt x="4083" y="1441"/>
                  <a:pt x="3988" y="1362"/>
                  <a:pt x="3910" y="1362"/>
                </a:cubicBezTo>
                <a:close/>
                <a:moveTo>
                  <a:pt x="17415" y="1362"/>
                </a:moveTo>
                <a:cubicBezTo>
                  <a:pt x="17279" y="1362"/>
                  <a:pt x="17268" y="1422"/>
                  <a:pt x="17274" y="2162"/>
                </a:cubicBezTo>
                <a:cubicBezTo>
                  <a:pt x="17281" y="2892"/>
                  <a:pt x="17294" y="2962"/>
                  <a:pt x="17428" y="2962"/>
                </a:cubicBezTo>
                <a:cubicBezTo>
                  <a:pt x="17567" y="2962"/>
                  <a:pt x="17585" y="2900"/>
                  <a:pt x="17600" y="2327"/>
                </a:cubicBezTo>
                <a:cubicBezTo>
                  <a:pt x="17611" y="1888"/>
                  <a:pt x="17788" y="2071"/>
                  <a:pt x="17829" y="2564"/>
                </a:cubicBezTo>
                <a:cubicBezTo>
                  <a:pt x="17860" y="2939"/>
                  <a:pt x="17871" y="2852"/>
                  <a:pt x="17877" y="2176"/>
                </a:cubicBezTo>
                <a:cubicBezTo>
                  <a:pt x="17884" y="1324"/>
                  <a:pt x="17882" y="1317"/>
                  <a:pt x="17761" y="1599"/>
                </a:cubicBezTo>
                <a:cubicBezTo>
                  <a:pt x="17650" y="1860"/>
                  <a:pt x="17635" y="1862"/>
                  <a:pt x="17600" y="1623"/>
                </a:cubicBezTo>
                <a:cubicBezTo>
                  <a:pt x="17579" y="1479"/>
                  <a:pt x="17496" y="1362"/>
                  <a:pt x="17415" y="1362"/>
                </a:cubicBezTo>
                <a:close/>
                <a:moveTo>
                  <a:pt x="3499" y="1430"/>
                </a:moveTo>
                <a:cubicBezTo>
                  <a:pt x="3492" y="1414"/>
                  <a:pt x="3484" y="1418"/>
                  <a:pt x="3473" y="1434"/>
                </a:cubicBezTo>
                <a:cubicBezTo>
                  <a:pt x="3458" y="1455"/>
                  <a:pt x="3440" y="1504"/>
                  <a:pt x="3415" y="1568"/>
                </a:cubicBezTo>
                <a:cubicBezTo>
                  <a:pt x="3333" y="1782"/>
                  <a:pt x="3326" y="1884"/>
                  <a:pt x="3385" y="2035"/>
                </a:cubicBezTo>
                <a:cubicBezTo>
                  <a:pt x="3426" y="2141"/>
                  <a:pt x="3459" y="2393"/>
                  <a:pt x="3459" y="2595"/>
                </a:cubicBezTo>
                <a:cubicBezTo>
                  <a:pt x="3459" y="2797"/>
                  <a:pt x="3474" y="2962"/>
                  <a:pt x="3491" y="2962"/>
                </a:cubicBezTo>
                <a:cubicBezTo>
                  <a:pt x="3508" y="2962"/>
                  <a:pt x="3522" y="2590"/>
                  <a:pt x="3522" y="2131"/>
                </a:cubicBezTo>
                <a:cubicBezTo>
                  <a:pt x="3522" y="1689"/>
                  <a:pt x="3518" y="1479"/>
                  <a:pt x="3499" y="1430"/>
                </a:cubicBezTo>
                <a:close/>
                <a:moveTo>
                  <a:pt x="8220" y="1681"/>
                </a:moveTo>
                <a:cubicBezTo>
                  <a:pt x="8125" y="1681"/>
                  <a:pt x="8102" y="1807"/>
                  <a:pt x="8102" y="2327"/>
                </a:cubicBezTo>
                <a:cubicBezTo>
                  <a:pt x="8102" y="2854"/>
                  <a:pt x="8125" y="2962"/>
                  <a:pt x="8224" y="2962"/>
                </a:cubicBezTo>
                <a:cubicBezTo>
                  <a:pt x="8290" y="2962"/>
                  <a:pt x="8361" y="2886"/>
                  <a:pt x="8383" y="2794"/>
                </a:cubicBezTo>
                <a:cubicBezTo>
                  <a:pt x="8407" y="2691"/>
                  <a:pt x="8451" y="2680"/>
                  <a:pt x="8495" y="2770"/>
                </a:cubicBezTo>
                <a:cubicBezTo>
                  <a:pt x="8535" y="2850"/>
                  <a:pt x="9031" y="2928"/>
                  <a:pt x="9597" y="2935"/>
                </a:cubicBezTo>
                <a:lnTo>
                  <a:pt x="10628" y="2945"/>
                </a:lnTo>
                <a:lnTo>
                  <a:pt x="10657" y="2550"/>
                </a:lnTo>
                <a:cubicBezTo>
                  <a:pt x="10686" y="2157"/>
                  <a:pt x="10602" y="2056"/>
                  <a:pt x="10332" y="2145"/>
                </a:cubicBezTo>
                <a:cubicBezTo>
                  <a:pt x="10281" y="2161"/>
                  <a:pt x="10043" y="2161"/>
                  <a:pt x="9805" y="2145"/>
                </a:cubicBezTo>
                <a:cubicBezTo>
                  <a:pt x="9567" y="2129"/>
                  <a:pt x="9291" y="2127"/>
                  <a:pt x="9191" y="2138"/>
                </a:cubicBezTo>
                <a:cubicBezTo>
                  <a:pt x="9091" y="2149"/>
                  <a:pt x="8975" y="2084"/>
                  <a:pt x="8933" y="1994"/>
                </a:cubicBezTo>
                <a:cubicBezTo>
                  <a:pt x="8881" y="1882"/>
                  <a:pt x="8844" y="1879"/>
                  <a:pt x="8817" y="1994"/>
                </a:cubicBezTo>
                <a:cubicBezTo>
                  <a:pt x="8757" y="2243"/>
                  <a:pt x="8500" y="2194"/>
                  <a:pt x="8412" y="1918"/>
                </a:cubicBezTo>
                <a:cubicBezTo>
                  <a:pt x="8369" y="1786"/>
                  <a:pt x="8284" y="1681"/>
                  <a:pt x="8220" y="1681"/>
                </a:cubicBezTo>
                <a:close/>
                <a:moveTo>
                  <a:pt x="11234" y="1812"/>
                </a:moveTo>
                <a:cubicBezTo>
                  <a:pt x="11211" y="1823"/>
                  <a:pt x="11180" y="1893"/>
                  <a:pt x="11132" y="2018"/>
                </a:cubicBezTo>
                <a:cubicBezTo>
                  <a:pt x="11011" y="2331"/>
                  <a:pt x="10978" y="2664"/>
                  <a:pt x="11053" y="2856"/>
                </a:cubicBezTo>
                <a:cubicBezTo>
                  <a:pt x="11075" y="2915"/>
                  <a:pt x="11201" y="2962"/>
                  <a:pt x="11332" y="2962"/>
                </a:cubicBezTo>
                <a:cubicBezTo>
                  <a:pt x="11544" y="2962"/>
                  <a:pt x="11570" y="2921"/>
                  <a:pt x="11570" y="2564"/>
                </a:cubicBezTo>
                <a:cubicBezTo>
                  <a:pt x="11570" y="2268"/>
                  <a:pt x="11536" y="2162"/>
                  <a:pt x="11443" y="2162"/>
                </a:cubicBezTo>
                <a:cubicBezTo>
                  <a:pt x="11374" y="2162"/>
                  <a:pt x="11303" y="2057"/>
                  <a:pt x="11284" y="1932"/>
                </a:cubicBezTo>
                <a:cubicBezTo>
                  <a:pt x="11271" y="1840"/>
                  <a:pt x="11257" y="1800"/>
                  <a:pt x="11234" y="1812"/>
                </a:cubicBezTo>
                <a:close/>
                <a:moveTo>
                  <a:pt x="13223" y="2066"/>
                </a:moveTo>
                <a:cubicBezTo>
                  <a:pt x="13206" y="2061"/>
                  <a:pt x="13187" y="2069"/>
                  <a:pt x="13170" y="2097"/>
                </a:cubicBezTo>
                <a:cubicBezTo>
                  <a:pt x="13136" y="2151"/>
                  <a:pt x="12818" y="2188"/>
                  <a:pt x="12463" y="2176"/>
                </a:cubicBezTo>
                <a:cubicBezTo>
                  <a:pt x="11818" y="2154"/>
                  <a:pt x="11818" y="2153"/>
                  <a:pt x="11818" y="2543"/>
                </a:cubicBezTo>
                <a:lnTo>
                  <a:pt x="11818" y="2935"/>
                </a:lnTo>
                <a:lnTo>
                  <a:pt x="12832" y="2921"/>
                </a:lnTo>
                <a:lnTo>
                  <a:pt x="13849" y="2914"/>
                </a:lnTo>
                <a:lnTo>
                  <a:pt x="13874" y="2464"/>
                </a:lnTo>
                <a:cubicBezTo>
                  <a:pt x="13888" y="2219"/>
                  <a:pt x="13878" y="2056"/>
                  <a:pt x="13850" y="2100"/>
                </a:cubicBezTo>
                <a:cubicBezTo>
                  <a:pt x="13763" y="2239"/>
                  <a:pt x="13296" y="2258"/>
                  <a:pt x="13264" y="2124"/>
                </a:cubicBezTo>
                <a:cubicBezTo>
                  <a:pt x="13255" y="2089"/>
                  <a:pt x="13240" y="2071"/>
                  <a:pt x="13223" y="2066"/>
                </a:cubicBezTo>
                <a:close/>
                <a:moveTo>
                  <a:pt x="12016" y="3481"/>
                </a:moveTo>
                <a:cubicBezTo>
                  <a:pt x="11798" y="3477"/>
                  <a:pt x="11656" y="3483"/>
                  <a:pt x="11640" y="3508"/>
                </a:cubicBezTo>
                <a:cubicBezTo>
                  <a:pt x="11609" y="3559"/>
                  <a:pt x="10716" y="3606"/>
                  <a:pt x="9657" y="3608"/>
                </a:cubicBezTo>
                <a:lnTo>
                  <a:pt x="7731" y="3615"/>
                </a:lnTo>
                <a:lnTo>
                  <a:pt x="7731" y="4968"/>
                </a:lnTo>
                <a:lnTo>
                  <a:pt x="7731" y="6314"/>
                </a:lnTo>
                <a:lnTo>
                  <a:pt x="8986" y="6328"/>
                </a:lnTo>
                <a:cubicBezTo>
                  <a:pt x="9675" y="6334"/>
                  <a:pt x="10791" y="6333"/>
                  <a:pt x="11464" y="6328"/>
                </a:cubicBezTo>
                <a:cubicBezTo>
                  <a:pt x="12504" y="6320"/>
                  <a:pt x="12692" y="6358"/>
                  <a:pt x="12723" y="6565"/>
                </a:cubicBezTo>
                <a:cubicBezTo>
                  <a:pt x="12742" y="6698"/>
                  <a:pt x="12730" y="6903"/>
                  <a:pt x="12694" y="7018"/>
                </a:cubicBezTo>
                <a:cubicBezTo>
                  <a:pt x="12653" y="7143"/>
                  <a:pt x="12643" y="7476"/>
                  <a:pt x="12668" y="7856"/>
                </a:cubicBezTo>
                <a:lnTo>
                  <a:pt x="12711" y="8488"/>
                </a:lnTo>
                <a:lnTo>
                  <a:pt x="12750" y="7585"/>
                </a:lnTo>
                <a:cubicBezTo>
                  <a:pt x="12772" y="7091"/>
                  <a:pt x="12808" y="6610"/>
                  <a:pt x="12832" y="6510"/>
                </a:cubicBezTo>
                <a:cubicBezTo>
                  <a:pt x="12860" y="6395"/>
                  <a:pt x="13082" y="6328"/>
                  <a:pt x="13431" y="6328"/>
                </a:cubicBezTo>
                <a:lnTo>
                  <a:pt x="13984" y="6328"/>
                </a:lnTo>
                <a:lnTo>
                  <a:pt x="13984" y="4985"/>
                </a:lnTo>
                <a:lnTo>
                  <a:pt x="13984" y="3649"/>
                </a:lnTo>
                <a:lnTo>
                  <a:pt x="12840" y="3536"/>
                </a:lnTo>
                <a:cubicBezTo>
                  <a:pt x="12526" y="3504"/>
                  <a:pt x="12234" y="3485"/>
                  <a:pt x="12016" y="3481"/>
                </a:cubicBezTo>
                <a:close/>
                <a:moveTo>
                  <a:pt x="4061" y="4896"/>
                </a:moveTo>
                <a:cubicBezTo>
                  <a:pt x="3794" y="4886"/>
                  <a:pt x="3537" y="4937"/>
                  <a:pt x="3391" y="5057"/>
                </a:cubicBezTo>
                <a:cubicBezTo>
                  <a:pt x="3073" y="5319"/>
                  <a:pt x="2530" y="6026"/>
                  <a:pt x="2530" y="6180"/>
                </a:cubicBezTo>
                <a:cubicBezTo>
                  <a:pt x="2530" y="6255"/>
                  <a:pt x="2462" y="6408"/>
                  <a:pt x="2380" y="6520"/>
                </a:cubicBezTo>
                <a:cubicBezTo>
                  <a:pt x="2244" y="6705"/>
                  <a:pt x="1788" y="8088"/>
                  <a:pt x="1788" y="8313"/>
                </a:cubicBezTo>
                <a:cubicBezTo>
                  <a:pt x="1788" y="8363"/>
                  <a:pt x="1725" y="8751"/>
                  <a:pt x="1649" y="9168"/>
                </a:cubicBezTo>
                <a:cubicBezTo>
                  <a:pt x="1533" y="9799"/>
                  <a:pt x="1510" y="10196"/>
                  <a:pt x="1510" y="11541"/>
                </a:cubicBezTo>
                <a:cubicBezTo>
                  <a:pt x="1510" y="12430"/>
                  <a:pt x="1540" y="13329"/>
                  <a:pt x="1577" y="13540"/>
                </a:cubicBezTo>
                <a:cubicBezTo>
                  <a:pt x="1615" y="13751"/>
                  <a:pt x="1703" y="14250"/>
                  <a:pt x="1772" y="14649"/>
                </a:cubicBezTo>
                <a:cubicBezTo>
                  <a:pt x="2011" y="16032"/>
                  <a:pt x="2631" y="17474"/>
                  <a:pt x="3155" y="17860"/>
                </a:cubicBezTo>
                <a:cubicBezTo>
                  <a:pt x="3305" y="17971"/>
                  <a:pt x="3454" y="18120"/>
                  <a:pt x="3487" y="18193"/>
                </a:cubicBezTo>
                <a:cubicBezTo>
                  <a:pt x="3566" y="18372"/>
                  <a:pt x="4619" y="18363"/>
                  <a:pt x="4662" y="18183"/>
                </a:cubicBezTo>
                <a:cubicBezTo>
                  <a:pt x="4680" y="18105"/>
                  <a:pt x="4788" y="18001"/>
                  <a:pt x="4902" y="17946"/>
                </a:cubicBezTo>
                <a:cubicBezTo>
                  <a:pt x="5376" y="17716"/>
                  <a:pt x="6110" y="16122"/>
                  <a:pt x="6384" y="14728"/>
                </a:cubicBezTo>
                <a:cubicBezTo>
                  <a:pt x="6545" y="13905"/>
                  <a:pt x="6579" y="13540"/>
                  <a:pt x="6604" y="12190"/>
                </a:cubicBezTo>
                <a:cubicBezTo>
                  <a:pt x="6634" y="10631"/>
                  <a:pt x="6557" y="9185"/>
                  <a:pt x="6408" y="8488"/>
                </a:cubicBezTo>
                <a:cubicBezTo>
                  <a:pt x="6055" y="6835"/>
                  <a:pt x="5448" y="5569"/>
                  <a:pt x="4790" y="5105"/>
                </a:cubicBezTo>
                <a:cubicBezTo>
                  <a:pt x="4604" y="4974"/>
                  <a:pt x="4328" y="4905"/>
                  <a:pt x="4061" y="4896"/>
                </a:cubicBezTo>
                <a:close/>
                <a:moveTo>
                  <a:pt x="17994" y="4913"/>
                </a:moveTo>
                <a:cubicBezTo>
                  <a:pt x="17516" y="4841"/>
                  <a:pt x="16799" y="5110"/>
                  <a:pt x="16733" y="5387"/>
                </a:cubicBezTo>
                <a:cubicBezTo>
                  <a:pt x="16715" y="5464"/>
                  <a:pt x="16610" y="5624"/>
                  <a:pt x="16499" y="5744"/>
                </a:cubicBezTo>
                <a:cubicBezTo>
                  <a:pt x="16173" y="6096"/>
                  <a:pt x="15619" y="7614"/>
                  <a:pt x="15433" y="8663"/>
                </a:cubicBezTo>
                <a:cubicBezTo>
                  <a:pt x="15131" y="10364"/>
                  <a:pt x="15158" y="13213"/>
                  <a:pt x="15491" y="14869"/>
                </a:cubicBezTo>
                <a:cubicBezTo>
                  <a:pt x="15713" y="15977"/>
                  <a:pt x="16550" y="17843"/>
                  <a:pt x="16827" y="17850"/>
                </a:cubicBezTo>
                <a:cubicBezTo>
                  <a:pt x="16881" y="17851"/>
                  <a:pt x="16995" y="17951"/>
                  <a:pt x="17080" y="18073"/>
                </a:cubicBezTo>
                <a:cubicBezTo>
                  <a:pt x="17253" y="18321"/>
                  <a:pt x="18255" y="18413"/>
                  <a:pt x="18352" y="18190"/>
                </a:cubicBezTo>
                <a:cubicBezTo>
                  <a:pt x="18384" y="18115"/>
                  <a:pt x="18542" y="17962"/>
                  <a:pt x="18704" y="17850"/>
                </a:cubicBezTo>
                <a:cubicBezTo>
                  <a:pt x="18865" y="17738"/>
                  <a:pt x="19027" y="17545"/>
                  <a:pt x="19066" y="17424"/>
                </a:cubicBezTo>
                <a:cubicBezTo>
                  <a:pt x="19105" y="17303"/>
                  <a:pt x="19167" y="17204"/>
                  <a:pt x="19201" y="17204"/>
                </a:cubicBezTo>
                <a:cubicBezTo>
                  <a:pt x="19362" y="17204"/>
                  <a:pt x="20109" y="15047"/>
                  <a:pt x="20115" y="14563"/>
                </a:cubicBezTo>
                <a:cubicBezTo>
                  <a:pt x="20117" y="14475"/>
                  <a:pt x="20173" y="14115"/>
                  <a:pt x="20238" y="13763"/>
                </a:cubicBezTo>
                <a:cubicBezTo>
                  <a:pt x="20393" y="12938"/>
                  <a:pt x="20410" y="10336"/>
                  <a:pt x="20268" y="9628"/>
                </a:cubicBezTo>
                <a:cubicBezTo>
                  <a:pt x="20217" y="9376"/>
                  <a:pt x="20176" y="9082"/>
                  <a:pt x="20176" y="8979"/>
                </a:cubicBezTo>
                <a:cubicBezTo>
                  <a:pt x="20176" y="8639"/>
                  <a:pt x="19743" y="7052"/>
                  <a:pt x="19508" y="6527"/>
                </a:cubicBezTo>
                <a:cubicBezTo>
                  <a:pt x="19083" y="5577"/>
                  <a:pt x="18537" y="4994"/>
                  <a:pt x="17994" y="4913"/>
                </a:cubicBezTo>
                <a:close/>
                <a:moveTo>
                  <a:pt x="11533" y="7025"/>
                </a:moveTo>
                <a:cubicBezTo>
                  <a:pt x="11462" y="7029"/>
                  <a:pt x="11384" y="7234"/>
                  <a:pt x="11384" y="7475"/>
                </a:cubicBezTo>
                <a:cubicBezTo>
                  <a:pt x="11384" y="7646"/>
                  <a:pt x="11410" y="7739"/>
                  <a:pt x="11442" y="7688"/>
                </a:cubicBezTo>
                <a:cubicBezTo>
                  <a:pt x="11556" y="7506"/>
                  <a:pt x="11587" y="7978"/>
                  <a:pt x="11475" y="8189"/>
                </a:cubicBezTo>
                <a:cubicBezTo>
                  <a:pt x="11365" y="8398"/>
                  <a:pt x="11364" y="8404"/>
                  <a:pt x="11480" y="8402"/>
                </a:cubicBezTo>
                <a:cubicBezTo>
                  <a:pt x="11546" y="8401"/>
                  <a:pt x="11641" y="8333"/>
                  <a:pt x="11691" y="8251"/>
                </a:cubicBezTo>
                <a:cubicBezTo>
                  <a:pt x="11748" y="8157"/>
                  <a:pt x="11812" y="8165"/>
                  <a:pt x="11864" y="8275"/>
                </a:cubicBezTo>
                <a:cubicBezTo>
                  <a:pt x="11968" y="8499"/>
                  <a:pt x="12048" y="8299"/>
                  <a:pt x="11953" y="8052"/>
                </a:cubicBezTo>
                <a:cubicBezTo>
                  <a:pt x="11897" y="7909"/>
                  <a:pt x="11905" y="7793"/>
                  <a:pt x="11983" y="7571"/>
                </a:cubicBezTo>
                <a:cubicBezTo>
                  <a:pt x="12078" y="7299"/>
                  <a:pt x="12075" y="7278"/>
                  <a:pt x="11935" y="7255"/>
                </a:cubicBezTo>
                <a:cubicBezTo>
                  <a:pt x="11671" y="7212"/>
                  <a:pt x="11641" y="7199"/>
                  <a:pt x="11599" y="7090"/>
                </a:cubicBezTo>
                <a:cubicBezTo>
                  <a:pt x="11581" y="7043"/>
                  <a:pt x="11557" y="7024"/>
                  <a:pt x="11533" y="7025"/>
                </a:cubicBezTo>
                <a:close/>
                <a:moveTo>
                  <a:pt x="10310" y="7032"/>
                </a:moveTo>
                <a:cubicBezTo>
                  <a:pt x="10274" y="7045"/>
                  <a:pt x="10231" y="7069"/>
                  <a:pt x="10189" y="7111"/>
                </a:cubicBezTo>
                <a:cubicBezTo>
                  <a:pt x="10065" y="7232"/>
                  <a:pt x="10034" y="7376"/>
                  <a:pt x="10034" y="7825"/>
                </a:cubicBezTo>
                <a:cubicBezTo>
                  <a:pt x="10034" y="8376"/>
                  <a:pt x="10038" y="8385"/>
                  <a:pt x="10291" y="8378"/>
                </a:cubicBezTo>
                <a:cubicBezTo>
                  <a:pt x="10432" y="8374"/>
                  <a:pt x="10592" y="8308"/>
                  <a:pt x="10647" y="8234"/>
                </a:cubicBezTo>
                <a:cubicBezTo>
                  <a:pt x="10706" y="8152"/>
                  <a:pt x="10775" y="8172"/>
                  <a:pt x="10817" y="8282"/>
                </a:cubicBezTo>
                <a:cubicBezTo>
                  <a:pt x="10913" y="8528"/>
                  <a:pt x="10986" y="8309"/>
                  <a:pt x="10899" y="8038"/>
                </a:cubicBezTo>
                <a:cubicBezTo>
                  <a:pt x="10848" y="7879"/>
                  <a:pt x="10848" y="7770"/>
                  <a:pt x="10901" y="7633"/>
                </a:cubicBezTo>
                <a:cubicBezTo>
                  <a:pt x="10997" y="7383"/>
                  <a:pt x="10949" y="7284"/>
                  <a:pt x="10674" y="7193"/>
                </a:cubicBezTo>
                <a:cubicBezTo>
                  <a:pt x="10547" y="7151"/>
                  <a:pt x="10419" y="7086"/>
                  <a:pt x="10391" y="7042"/>
                </a:cubicBezTo>
                <a:cubicBezTo>
                  <a:pt x="10377" y="7020"/>
                  <a:pt x="10347" y="7019"/>
                  <a:pt x="10310" y="7032"/>
                </a:cubicBezTo>
                <a:close/>
                <a:moveTo>
                  <a:pt x="12993" y="7128"/>
                </a:moveTo>
                <a:cubicBezTo>
                  <a:pt x="12918" y="7128"/>
                  <a:pt x="12947" y="8132"/>
                  <a:pt x="13026" y="8282"/>
                </a:cubicBezTo>
                <a:cubicBezTo>
                  <a:pt x="13112" y="8445"/>
                  <a:pt x="13241" y="8436"/>
                  <a:pt x="13241" y="8265"/>
                </a:cubicBezTo>
                <a:cubicBezTo>
                  <a:pt x="13241" y="8186"/>
                  <a:pt x="13197" y="8076"/>
                  <a:pt x="13141" y="8021"/>
                </a:cubicBezTo>
                <a:cubicBezTo>
                  <a:pt x="13049" y="7930"/>
                  <a:pt x="13050" y="7882"/>
                  <a:pt x="13155" y="7571"/>
                </a:cubicBezTo>
                <a:cubicBezTo>
                  <a:pt x="13220" y="7382"/>
                  <a:pt x="13239" y="7280"/>
                  <a:pt x="13199" y="7341"/>
                </a:cubicBezTo>
                <a:cubicBezTo>
                  <a:pt x="13159" y="7401"/>
                  <a:pt x="13109" y="7376"/>
                  <a:pt x="13088" y="7286"/>
                </a:cubicBezTo>
                <a:cubicBezTo>
                  <a:pt x="13066" y="7197"/>
                  <a:pt x="13023" y="7128"/>
                  <a:pt x="12993" y="7128"/>
                </a:cubicBezTo>
                <a:close/>
                <a:moveTo>
                  <a:pt x="8373" y="7176"/>
                </a:moveTo>
                <a:cubicBezTo>
                  <a:pt x="8360" y="7166"/>
                  <a:pt x="8347" y="7234"/>
                  <a:pt x="8326" y="7375"/>
                </a:cubicBezTo>
                <a:cubicBezTo>
                  <a:pt x="8281" y="7676"/>
                  <a:pt x="8278" y="7677"/>
                  <a:pt x="8191" y="7372"/>
                </a:cubicBezTo>
                <a:cubicBezTo>
                  <a:pt x="8109" y="7086"/>
                  <a:pt x="8103" y="7117"/>
                  <a:pt x="8105" y="7770"/>
                </a:cubicBezTo>
                <a:cubicBezTo>
                  <a:pt x="8106" y="8370"/>
                  <a:pt x="8118" y="8437"/>
                  <a:pt x="8176" y="8179"/>
                </a:cubicBezTo>
                <a:cubicBezTo>
                  <a:pt x="8242" y="7884"/>
                  <a:pt x="8247" y="7886"/>
                  <a:pt x="8326" y="8165"/>
                </a:cubicBezTo>
                <a:cubicBezTo>
                  <a:pt x="8393" y="8403"/>
                  <a:pt x="8424" y="8417"/>
                  <a:pt x="8502" y="8251"/>
                </a:cubicBezTo>
                <a:cubicBezTo>
                  <a:pt x="8553" y="8140"/>
                  <a:pt x="8639" y="8090"/>
                  <a:pt x="8691" y="8141"/>
                </a:cubicBezTo>
                <a:cubicBezTo>
                  <a:pt x="8802" y="8252"/>
                  <a:pt x="8803" y="8235"/>
                  <a:pt x="8720" y="7674"/>
                </a:cubicBezTo>
                <a:cubicBezTo>
                  <a:pt x="8659" y="7258"/>
                  <a:pt x="8652" y="7249"/>
                  <a:pt x="8569" y="7540"/>
                </a:cubicBezTo>
                <a:cubicBezTo>
                  <a:pt x="8486" y="7833"/>
                  <a:pt x="8480" y="7833"/>
                  <a:pt x="8426" y="7461"/>
                </a:cubicBezTo>
                <a:cubicBezTo>
                  <a:pt x="8400" y="7282"/>
                  <a:pt x="8387" y="7187"/>
                  <a:pt x="8373" y="7176"/>
                </a:cubicBezTo>
                <a:close/>
                <a:moveTo>
                  <a:pt x="269" y="10425"/>
                </a:moveTo>
                <a:lnTo>
                  <a:pt x="131" y="10875"/>
                </a:lnTo>
                <a:cubicBezTo>
                  <a:pt x="44" y="11160"/>
                  <a:pt x="0" y="11352"/>
                  <a:pt x="0" y="11500"/>
                </a:cubicBezTo>
                <a:cubicBezTo>
                  <a:pt x="0" y="11648"/>
                  <a:pt x="44" y="11752"/>
                  <a:pt x="131" y="11857"/>
                </a:cubicBezTo>
                <a:cubicBezTo>
                  <a:pt x="328" y="12095"/>
                  <a:pt x="367" y="11937"/>
                  <a:pt x="314" y="11129"/>
                </a:cubicBezTo>
                <a:lnTo>
                  <a:pt x="269" y="10425"/>
                </a:lnTo>
                <a:close/>
                <a:moveTo>
                  <a:pt x="674" y="10483"/>
                </a:moveTo>
                <a:cubicBezTo>
                  <a:pt x="490" y="10483"/>
                  <a:pt x="426" y="10688"/>
                  <a:pt x="550" y="10885"/>
                </a:cubicBezTo>
                <a:cubicBezTo>
                  <a:pt x="586" y="10944"/>
                  <a:pt x="599" y="11242"/>
                  <a:pt x="578" y="11579"/>
                </a:cubicBezTo>
                <a:lnTo>
                  <a:pt x="541" y="12166"/>
                </a:lnTo>
                <a:lnTo>
                  <a:pt x="701" y="11390"/>
                </a:lnTo>
                <a:cubicBezTo>
                  <a:pt x="789" y="10966"/>
                  <a:pt x="859" y="10590"/>
                  <a:pt x="859" y="10552"/>
                </a:cubicBezTo>
                <a:cubicBezTo>
                  <a:pt x="859" y="10514"/>
                  <a:pt x="776" y="10483"/>
                  <a:pt x="674" y="10483"/>
                </a:cubicBezTo>
                <a:close/>
                <a:moveTo>
                  <a:pt x="7275" y="10483"/>
                </a:moveTo>
                <a:cubicBezTo>
                  <a:pt x="7110" y="10483"/>
                  <a:pt x="7059" y="10697"/>
                  <a:pt x="7177" y="10885"/>
                </a:cubicBezTo>
                <a:cubicBezTo>
                  <a:pt x="7213" y="10942"/>
                  <a:pt x="7225" y="11252"/>
                  <a:pt x="7206" y="11579"/>
                </a:cubicBezTo>
                <a:lnTo>
                  <a:pt x="7174" y="12166"/>
                </a:lnTo>
                <a:lnTo>
                  <a:pt x="7266" y="11644"/>
                </a:lnTo>
                <a:cubicBezTo>
                  <a:pt x="7369" y="11069"/>
                  <a:pt x="7480" y="10972"/>
                  <a:pt x="7525" y="11414"/>
                </a:cubicBezTo>
                <a:cubicBezTo>
                  <a:pt x="7559" y="11744"/>
                  <a:pt x="7772" y="12139"/>
                  <a:pt x="7816" y="11953"/>
                </a:cubicBezTo>
                <a:cubicBezTo>
                  <a:pt x="7833" y="11885"/>
                  <a:pt x="7830" y="11524"/>
                  <a:pt x="7811" y="11153"/>
                </a:cubicBezTo>
                <a:cubicBezTo>
                  <a:pt x="7779" y="10546"/>
                  <a:pt x="7768" y="10511"/>
                  <a:pt x="7692" y="10765"/>
                </a:cubicBezTo>
                <a:cubicBezTo>
                  <a:pt x="7611" y="11033"/>
                  <a:pt x="7603" y="11031"/>
                  <a:pt x="7522" y="10765"/>
                </a:cubicBezTo>
                <a:cubicBezTo>
                  <a:pt x="7476" y="10611"/>
                  <a:pt x="7365" y="10483"/>
                  <a:pt x="7275" y="10483"/>
                </a:cubicBezTo>
                <a:close/>
                <a:moveTo>
                  <a:pt x="13949" y="10490"/>
                </a:moveTo>
                <a:cubicBezTo>
                  <a:pt x="13871" y="10509"/>
                  <a:pt x="13796" y="10592"/>
                  <a:pt x="13775" y="10734"/>
                </a:cubicBezTo>
                <a:cubicBezTo>
                  <a:pt x="13712" y="11154"/>
                  <a:pt x="13731" y="11264"/>
                  <a:pt x="13876" y="11318"/>
                </a:cubicBezTo>
                <a:cubicBezTo>
                  <a:pt x="13953" y="11346"/>
                  <a:pt x="14015" y="11471"/>
                  <a:pt x="14015" y="11603"/>
                </a:cubicBezTo>
                <a:cubicBezTo>
                  <a:pt x="14015" y="11757"/>
                  <a:pt x="13966" y="11833"/>
                  <a:pt x="13876" y="11809"/>
                </a:cubicBezTo>
                <a:cubicBezTo>
                  <a:pt x="13800" y="11788"/>
                  <a:pt x="13736" y="11838"/>
                  <a:pt x="13736" y="11919"/>
                </a:cubicBezTo>
                <a:cubicBezTo>
                  <a:pt x="13736" y="11999"/>
                  <a:pt x="13911" y="12048"/>
                  <a:pt x="14124" y="12032"/>
                </a:cubicBezTo>
                <a:lnTo>
                  <a:pt x="14510" y="12008"/>
                </a:lnTo>
                <a:lnTo>
                  <a:pt x="14529" y="11431"/>
                </a:lnTo>
                <a:cubicBezTo>
                  <a:pt x="14551" y="10751"/>
                  <a:pt x="14412" y="10323"/>
                  <a:pt x="14268" y="10631"/>
                </a:cubicBezTo>
                <a:cubicBezTo>
                  <a:pt x="14208" y="10759"/>
                  <a:pt x="14169" y="10769"/>
                  <a:pt x="14141" y="10655"/>
                </a:cubicBezTo>
                <a:cubicBezTo>
                  <a:pt x="14110" y="10525"/>
                  <a:pt x="14028" y="10472"/>
                  <a:pt x="13949" y="10490"/>
                </a:cubicBezTo>
                <a:close/>
                <a:moveTo>
                  <a:pt x="21415" y="10490"/>
                </a:moveTo>
                <a:cubicBezTo>
                  <a:pt x="21375" y="10500"/>
                  <a:pt x="21329" y="10547"/>
                  <a:pt x="21277" y="10631"/>
                </a:cubicBezTo>
                <a:cubicBezTo>
                  <a:pt x="21185" y="10780"/>
                  <a:pt x="21135" y="10781"/>
                  <a:pt x="21068" y="10638"/>
                </a:cubicBezTo>
                <a:cubicBezTo>
                  <a:pt x="20916" y="10310"/>
                  <a:pt x="20795" y="10586"/>
                  <a:pt x="20795" y="11256"/>
                </a:cubicBezTo>
                <a:cubicBezTo>
                  <a:pt x="20795" y="11596"/>
                  <a:pt x="20808" y="11914"/>
                  <a:pt x="20826" y="11960"/>
                </a:cubicBezTo>
                <a:cubicBezTo>
                  <a:pt x="20844" y="12006"/>
                  <a:pt x="21026" y="12045"/>
                  <a:pt x="21230" y="12053"/>
                </a:cubicBezTo>
                <a:lnTo>
                  <a:pt x="21600" y="12070"/>
                </a:lnTo>
                <a:lnTo>
                  <a:pt x="21600" y="11352"/>
                </a:lnTo>
                <a:cubicBezTo>
                  <a:pt x="21600" y="10753"/>
                  <a:pt x="21535" y="10459"/>
                  <a:pt x="21415" y="10490"/>
                </a:cubicBezTo>
                <a:close/>
                <a:moveTo>
                  <a:pt x="21114" y="11043"/>
                </a:moveTo>
                <a:cubicBezTo>
                  <a:pt x="21233" y="10924"/>
                  <a:pt x="21553" y="11407"/>
                  <a:pt x="21521" y="11658"/>
                </a:cubicBezTo>
                <a:cubicBezTo>
                  <a:pt x="21510" y="11740"/>
                  <a:pt x="21496" y="11798"/>
                  <a:pt x="21476" y="11833"/>
                </a:cubicBezTo>
                <a:cubicBezTo>
                  <a:pt x="21417" y="11934"/>
                  <a:pt x="21318" y="11834"/>
                  <a:pt x="21187" y="11541"/>
                </a:cubicBezTo>
                <a:cubicBezTo>
                  <a:pt x="21112" y="11372"/>
                  <a:pt x="21072" y="11273"/>
                  <a:pt x="21061" y="11201"/>
                </a:cubicBezTo>
                <a:cubicBezTo>
                  <a:pt x="21056" y="11164"/>
                  <a:pt x="21058" y="11137"/>
                  <a:pt x="21068" y="11112"/>
                </a:cubicBezTo>
                <a:cubicBezTo>
                  <a:pt x="21077" y="11088"/>
                  <a:pt x="21093" y="11065"/>
                  <a:pt x="21114" y="11043"/>
                </a:cubicBezTo>
                <a:close/>
                <a:moveTo>
                  <a:pt x="10832" y="13849"/>
                </a:moveTo>
                <a:cubicBezTo>
                  <a:pt x="10813" y="13849"/>
                  <a:pt x="10791" y="13913"/>
                  <a:pt x="10752" y="14048"/>
                </a:cubicBezTo>
                <a:cubicBezTo>
                  <a:pt x="10680" y="14302"/>
                  <a:pt x="10557" y="14361"/>
                  <a:pt x="10191" y="14326"/>
                </a:cubicBezTo>
                <a:cubicBezTo>
                  <a:pt x="9870" y="14296"/>
                  <a:pt x="9781" y="14383"/>
                  <a:pt x="9763" y="14711"/>
                </a:cubicBezTo>
                <a:cubicBezTo>
                  <a:pt x="9738" y="15161"/>
                  <a:pt x="9625" y="15143"/>
                  <a:pt x="9600" y="14687"/>
                </a:cubicBezTo>
                <a:cubicBezTo>
                  <a:pt x="9569" y="14115"/>
                  <a:pt x="9464" y="14268"/>
                  <a:pt x="9464" y="14886"/>
                </a:cubicBezTo>
                <a:lnTo>
                  <a:pt x="9464" y="15446"/>
                </a:lnTo>
                <a:lnTo>
                  <a:pt x="9886" y="15446"/>
                </a:lnTo>
                <a:cubicBezTo>
                  <a:pt x="10117" y="15446"/>
                  <a:pt x="10336" y="15370"/>
                  <a:pt x="10373" y="15274"/>
                </a:cubicBezTo>
                <a:cubicBezTo>
                  <a:pt x="10421" y="15149"/>
                  <a:pt x="10454" y="15149"/>
                  <a:pt x="10484" y="15274"/>
                </a:cubicBezTo>
                <a:cubicBezTo>
                  <a:pt x="10507" y="15370"/>
                  <a:pt x="10649" y="15446"/>
                  <a:pt x="10800" y="15446"/>
                </a:cubicBezTo>
                <a:cubicBezTo>
                  <a:pt x="11028" y="15446"/>
                  <a:pt x="11075" y="15396"/>
                  <a:pt x="11075" y="15147"/>
                </a:cubicBezTo>
                <a:cubicBezTo>
                  <a:pt x="11075" y="14813"/>
                  <a:pt x="11217" y="14430"/>
                  <a:pt x="11280" y="14594"/>
                </a:cubicBezTo>
                <a:cubicBezTo>
                  <a:pt x="11303" y="14652"/>
                  <a:pt x="11323" y="14869"/>
                  <a:pt x="11323" y="15075"/>
                </a:cubicBezTo>
                <a:cubicBezTo>
                  <a:pt x="11323" y="15390"/>
                  <a:pt x="11354" y="15446"/>
                  <a:pt x="11526" y="15446"/>
                </a:cubicBezTo>
                <a:cubicBezTo>
                  <a:pt x="11723" y="15446"/>
                  <a:pt x="11730" y="15426"/>
                  <a:pt x="11705" y="14886"/>
                </a:cubicBezTo>
                <a:lnTo>
                  <a:pt x="11680" y="14326"/>
                </a:lnTo>
                <a:lnTo>
                  <a:pt x="11319" y="14326"/>
                </a:lnTo>
                <a:cubicBezTo>
                  <a:pt x="11039" y="14326"/>
                  <a:pt x="10943" y="14264"/>
                  <a:pt x="10895" y="14048"/>
                </a:cubicBezTo>
                <a:cubicBezTo>
                  <a:pt x="10866" y="13915"/>
                  <a:pt x="10851" y="13848"/>
                  <a:pt x="10832" y="13849"/>
                </a:cubicBezTo>
                <a:close/>
                <a:moveTo>
                  <a:pt x="9049" y="13873"/>
                </a:moveTo>
                <a:cubicBezTo>
                  <a:pt x="8863" y="13913"/>
                  <a:pt x="8813" y="14002"/>
                  <a:pt x="8782" y="14326"/>
                </a:cubicBezTo>
                <a:cubicBezTo>
                  <a:pt x="8729" y="14897"/>
                  <a:pt x="8781" y="15297"/>
                  <a:pt x="8929" y="15439"/>
                </a:cubicBezTo>
                <a:cubicBezTo>
                  <a:pt x="9097" y="15599"/>
                  <a:pt x="9278" y="15468"/>
                  <a:pt x="9278" y="15188"/>
                </a:cubicBezTo>
                <a:cubicBezTo>
                  <a:pt x="9278" y="14928"/>
                  <a:pt x="9180" y="14893"/>
                  <a:pt x="9123" y="15133"/>
                </a:cubicBezTo>
                <a:cubicBezTo>
                  <a:pt x="9067" y="15368"/>
                  <a:pt x="8906" y="15010"/>
                  <a:pt x="8906" y="14649"/>
                </a:cubicBezTo>
                <a:cubicBezTo>
                  <a:pt x="8906" y="14288"/>
                  <a:pt x="9067" y="13924"/>
                  <a:pt x="9123" y="14158"/>
                </a:cubicBezTo>
                <a:cubicBezTo>
                  <a:pt x="9183" y="14410"/>
                  <a:pt x="9278" y="14356"/>
                  <a:pt x="9278" y="14072"/>
                </a:cubicBezTo>
                <a:cubicBezTo>
                  <a:pt x="9278" y="13882"/>
                  <a:pt x="9225" y="13835"/>
                  <a:pt x="9049" y="13873"/>
                </a:cubicBezTo>
                <a:close/>
                <a:moveTo>
                  <a:pt x="12454" y="13928"/>
                </a:moveTo>
                <a:cubicBezTo>
                  <a:pt x="12432" y="13922"/>
                  <a:pt x="12409" y="13979"/>
                  <a:pt x="12375" y="14086"/>
                </a:cubicBezTo>
                <a:cubicBezTo>
                  <a:pt x="12332" y="14219"/>
                  <a:pt x="12205" y="14326"/>
                  <a:pt x="12094" y="14326"/>
                </a:cubicBezTo>
                <a:cubicBezTo>
                  <a:pt x="11911" y="14326"/>
                  <a:pt x="11891" y="14375"/>
                  <a:pt x="11869" y="14862"/>
                </a:cubicBezTo>
                <a:lnTo>
                  <a:pt x="11845" y="15394"/>
                </a:lnTo>
                <a:lnTo>
                  <a:pt x="12446" y="15415"/>
                </a:lnTo>
                <a:cubicBezTo>
                  <a:pt x="13084" y="15428"/>
                  <a:pt x="13136" y="15354"/>
                  <a:pt x="13065" y="14594"/>
                </a:cubicBezTo>
                <a:cubicBezTo>
                  <a:pt x="13045" y="14370"/>
                  <a:pt x="12991" y="14314"/>
                  <a:pt x="12826" y="14350"/>
                </a:cubicBezTo>
                <a:cubicBezTo>
                  <a:pt x="12678" y="14383"/>
                  <a:pt x="12587" y="14313"/>
                  <a:pt x="12532" y="14120"/>
                </a:cubicBezTo>
                <a:cubicBezTo>
                  <a:pt x="12497" y="13997"/>
                  <a:pt x="12476" y="13933"/>
                  <a:pt x="12454" y="13928"/>
                </a:cubicBezTo>
                <a:close/>
                <a:moveTo>
                  <a:pt x="10826" y="16404"/>
                </a:moveTo>
                <a:lnTo>
                  <a:pt x="10826" y="17204"/>
                </a:lnTo>
                <a:cubicBezTo>
                  <a:pt x="10826" y="17960"/>
                  <a:pt x="10893" y="18224"/>
                  <a:pt x="10985" y="17836"/>
                </a:cubicBezTo>
                <a:cubicBezTo>
                  <a:pt x="11015" y="17711"/>
                  <a:pt x="11045" y="17711"/>
                  <a:pt x="11094" y="17836"/>
                </a:cubicBezTo>
                <a:cubicBezTo>
                  <a:pt x="11199" y="18107"/>
                  <a:pt x="11516" y="18038"/>
                  <a:pt x="11605" y="17726"/>
                </a:cubicBezTo>
                <a:cubicBezTo>
                  <a:pt x="11681" y="17460"/>
                  <a:pt x="11686" y="17460"/>
                  <a:pt x="11726" y="17726"/>
                </a:cubicBezTo>
                <a:cubicBezTo>
                  <a:pt x="11786" y="18127"/>
                  <a:pt x="12163" y="18113"/>
                  <a:pt x="12204" y="17709"/>
                </a:cubicBezTo>
                <a:cubicBezTo>
                  <a:pt x="12221" y="17546"/>
                  <a:pt x="12308" y="17375"/>
                  <a:pt x="12397" y="17331"/>
                </a:cubicBezTo>
                <a:cubicBezTo>
                  <a:pt x="12584" y="17239"/>
                  <a:pt x="12622" y="17309"/>
                  <a:pt x="12622" y="17716"/>
                </a:cubicBezTo>
                <a:cubicBezTo>
                  <a:pt x="12622" y="17957"/>
                  <a:pt x="12670" y="18003"/>
                  <a:pt x="12887" y="17987"/>
                </a:cubicBezTo>
                <a:cubicBezTo>
                  <a:pt x="13123" y="17970"/>
                  <a:pt x="13130" y="17958"/>
                  <a:pt x="12963" y="17867"/>
                </a:cubicBezTo>
                <a:cubicBezTo>
                  <a:pt x="12797" y="17775"/>
                  <a:pt x="12776" y="17697"/>
                  <a:pt x="12758" y="17084"/>
                </a:cubicBezTo>
                <a:lnTo>
                  <a:pt x="12740" y="16404"/>
                </a:lnTo>
                <a:lnTo>
                  <a:pt x="12281" y="16421"/>
                </a:lnTo>
                <a:cubicBezTo>
                  <a:pt x="11921" y="16439"/>
                  <a:pt x="11817" y="16498"/>
                  <a:pt x="11786" y="16703"/>
                </a:cubicBezTo>
                <a:cubicBezTo>
                  <a:pt x="11751" y="16933"/>
                  <a:pt x="11736" y="16928"/>
                  <a:pt x="11656" y="16648"/>
                </a:cubicBezTo>
                <a:cubicBezTo>
                  <a:pt x="11581" y="16384"/>
                  <a:pt x="11547" y="16363"/>
                  <a:pt x="11447" y="16524"/>
                </a:cubicBezTo>
                <a:cubicBezTo>
                  <a:pt x="11372" y="16646"/>
                  <a:pt x="11313" y="16661"/>
                  <a:pt x="11290" y="16562"/>
                </a:cubicBezTo>
                <a:cubicBezTo>
                  <a:pt x="11269" y="16476"/>
                  <a:pt x="11158" y="16404"/>
                  <a:pt x="11041" y="16404"/>
                </a:cubicBezTo>
                <a:lnTo>
                  <a:pt x="10826" y="16404"/>
                </a:lnTo>
                <a:close/>
                <a:moveTo>
                  <a:pt x="9875" y="16507"/>
                </a:moveTo>
                <a:cubicBezTo>
                  <a:pt x="9852" y="16493"/>
                  <a:pt x="9806" y="16554"/>
                  <a:pt x="9714" y="16689"/>
                </a:cubicBezTo>
                <a:cubicBezTo>
                  <a:pt x="9568" y="16904"/>
                  <a:pt x="9526" y="17076"/>
                  <a:pt x="9526" y="17486"/>
                </a:cubicBezTo>
                <a:cubicBezTo>
                  <a:pt x="9525" y="17953"/>
                  <a:pt x="9545" y="18008"/>
                  <a:pt x="9706" y="18008"/>
                </a:cubicBezTo>
                <a:cubicBezTo>
                  <a:pt x="9819" y="18008"/>
                  <a:pt x="9899" y="17904"/>
                  <a:pt x="9925" y="17726"/>
                </a:cubicBezTo>
                <a:cubicBezTo>
                  <a:pt x="9965" y="17460"/>
                  <a:pt x="9972" y="17460"/>
                  <a:pt x="10048" y="17726"/>
                </a:cubicBezTo>
                <a:cubicBezTo>
                  <a:pt x="10092" y="17880"/>
                  <a:pt x="10204" y="18008"/>
                  <a:pt x="10296" y="18008"/>
                </a:cubicBezTo>
                <a:cubicBezTo>
                  <a:pt x="10447" y="18008"/>
                  <a:pt x="10460" y="17957"/>
                  <a:pt x="10443" y="17486"/>
                </a:cubicBezTo>
                <a:cubicBezTo>
                  <a:pt x="10427" y="17076"/>
                  <a:pt x="10392" y="16952"/>
                  <a:pt x="10275" y="16909"/>
                </a:cubicBezTo>
                <a:cubicBezTo>
                  <a:pt x="10185" y="16876"/>
                  <a:pt x="10105" y="16959"/>
                  <a:pt x="10071" y="17115"/>
                </a:cubicBezTo>
                <a:cubicBezTo>
                  <a:pt x="9997" y="17458"/>
                  <a:pt x="9899" y="17284"/>
                  <a:pt x="9899" y="16806"/>
                </a:cubicBezTo>
                <a:cubicBezTo>
                  <a:pt x="9899" y="16616"/>
                  <a:pt x="9899" y="16521"/>
                  <a:pt x="9875" y="16507"/>
                </a:cubicBezTo>
                <a:close/>
                <a:moveTo>
                  <a:pt x="8993" y="16775"/>
                </a:moveTo>
                <a:cubicBezTo>
                  <a:pt x="8958" y="16768"/>
                  <a:pt x="8919" y="16787"/>
                  <a:pt x="8876" y="16830"/>
                </a:cubicBezTo>
                <a:cubicBezTo>
                  <a:pt x="8780" y="16925"/>
                  <a:pt x="8769" y="16991"/>
                  <a:pt x="8769" y="17527"/>
                </a:cubicBezTo>
                <a:cubicBezTo>
                  <a:pt x="8769" y="17703"/>
                  <a:pt x="8773" y="17885"/>
                  <a:pt x="8777" y="17929"/>
                </a:cubicBezTo>
                <a:cubicBezTo>
                  <a:pt x="8781" y="17973"/>
                  <a:pt x="8867" y="18008"/>
                  <a:pt x="8969" y="18008"/>
                </a:cubicBezTo>
                <a:cubicBezTo>
                  <a:pt x="9139" y="18008"/>
                  <a:pt x="9154" y="17962"/>
                  <a:pt x="9154" y="17465"/>
                </a:cubicBezTo>
                <a:cubicBezTo>
                  <a:pt x="9154" y="17042"/>
                  <a:pt x="9095" y="16798"/>
                  <a:pt x="8993" y="16775"/>
                </a:cubicBezTo>
                <a:close/>
                <a:moveTo>
                  <a:pt x="4327" y="19783"/>
                </a:moveTo>
                <a:lnTo>
                  <a:pt x="3939" y="19814"/>
                </a:lnTo>
                <a:lnTo>
                  <a:pt x="3553" y="19845"/>
                </a:lnTo>
                <a:lnTo>
                  <a:pt x="3544" y="20405"/>
                </a:lnTo>
                <a:cubicBezTo>
                  <a:pt x="3539" y="20713"/>
                  <a:pt x="3565" y="21060"/>
                  <a:pt x="3599" y="21171"/>
                </a:cubicBezTo>
                <a:cubicBezTo>
                  <a:pt x="3676" y="21421"/>
                  <a:pt x="3784" y="21422"/>
                  <a:pt x="3877" y="21181"/>
                </a:cubicBezTo>
                <a:cubicBezTo>
                  <a:pt x="3931" y="21041"/>
                  <a:pt x="3972" y="21045"/>
                  <a:pt x="4044" y="21198"/>
                </a:cubicBezTo>
                <a:cubicBezTo>
                  <a:pt x="4212" y="21560"/>
                  <a:pt x="4327" y="21280"/>
                  <a:pt x="4327" y="20501"/>
                </a:cubicBezTo>
                <a:lnTo>
                  <a:pt x="4327" y="19783"/>
                </a:lnTo>
                <a:close/>
                <a:moveTo>
                  <a:pt x="17265" y="19790"/>
                </a:moveTo>
                <a:lnTo>
                  <a:pt x="17265" y="20477"/>
                </a:lnTo>
                <a:cubicBezTo>
                  <a:pt x="17265" y="20851"/>
                  <a:pt x="17285" y="21201"/>
                  <a:pt x="17308" y="21260"/>
                </a:cubicBezTo>
                <a:cubicBezTo>
                  <a:pt x="17387" y="21464"/>
                  <a:pt x="17499" y="21364"/>
                  <a:pt x="17593" y="21006"/>
                </a:cubicBezTo>
                <a:lnTo>
                  <a:pt x="17662" y="20745"/>
                </a:lnTo>
                <a:cubicBezTo>
                  <a:pt x="17648" y="20743"/>
                  <a:pt x="17636" y="20728"/>
                  <a:pt x="17632" y="20690"/>
                </a:cubicBezTo>
                <a:cubicBezTo>
                  <a:pt x="17587" y="20313"/>
                  <a:pt x="17602" y="20054"/>
                  <a:pt x="17670" y="19986"/>
                </a:cubicBezTo>
                <a:cubicBezTo>
                  <a:pt x="17814" y="19843"/>
                  <a:pt x="17893" y="20067"/>
                  <a:pt x="17821" y="20415"/>
                </a:cubicBezTo>
                <a:cubicBezTo>
                  <a:pt x="17791" y="20562"/>
                  <a:pt x="17741" y="20669"/>
                  <a:pt x="17699" y="20714"/>
                </a:cubicBezTo>
                <a:lnTo>
                  <a:pt x="17747" y="21047"/>
                </a:lnTo>
                <a:lnTo>
                  <a:pt x="17805" y="21449"/>
                </a:lnTo>
                <a:lnTo>
                  <a:pt x="17850" y="20937"/>
                </a:lnTo>
                <a:cubicBezTo>
                  <a:pt x="17874" y="20657"/>
                  <a:pt x="17932" y="20345"/>
                  <a:pt x="17981" y="20240"/>
                </a:cubicBezTo>
                <a:cubicBezTo>
                  <a:pt x="18146" y="19887"/>
                  <a:pt x="18073" y="19782"/>
                  <a:pt x="17669" y="19790"/>
                </a:cubicBezTo>
                <a:lnTo>
                  <a:pt x="17265" y="19790"/>
                </a:lnTo>
                <a:close/>
                <a:moveTo>
                  <a:pt x="3751" y="19986"/>
                </a:moveTo>
                <a:cubicBezTo>
                  <a:pt x="3769" y="19991"/>
                  <a:pt x="3785" y="20026"/>
                  <a:pt x="3800" y="20089"/>
                </a:cubicBezTo>
                <a:cubicBezTo>
                  <a:pt x="3825" y="20192"/>
                  <a:pt x="3816" y="20348"/>
                  <a:pt x="3782" y="20436"/>
                </a:cubicBezTo>
                <a:cubicBezTo>
                  <a:pt x="3741" y="20542"/>
                  <a:pt x="3706" y="20530"/>
                  <a:pt x="3676" y="20405"/>
                </a:cubicBezTo>
                <a:cubicBezTo>
                  <a:pt x="3651" y="20302"/>
                  <a:pt x="3658" y="20146"/>
                  <a:pt x="3692" y="20058"/>
                </a:cubicBezTo>
                <a:cubicBezTo>
                  <a:pt x="3712" y="20005"/>
                  <a:pt x="3734" y="19981"/>
                  <a:pt x="3751" y="19986"/>
                </a:cubicBezTo>
                <a:close/>
                <a:moveTo>
                  <a:pt x="4124" y="19993"/>
                </a:moveTo>
                <a:cubicBezTo>
                  <a:pt x="4141" y="20003"/>
                  <a:pt x="4158" y="20030"/>
                  <a:pt x="4168" y="20072"/>
                </a:cubicBezTo>
                <a:cubicBezTo>
                  <a:pt x="4181" y="20124"/>
                  <a:pt x="4177" y="20181"/>
                  <a:pt x="4168" y="20233"/>
                </a:cubicBezTo>
                <a:cubicBezTo>
                  <a:pt x="4188" y="20317"/>
                  <a:pt x="4177" y="20426"/>
                  <a:pt x="4144" y="20477"/>
                </a:cubicBezTo>
                <a:cubicBezTo>
                  <a:pt x="4143" y="20480"/>
                  <a:pt x="4141" y="20481"/>
                  <a:pt x="4139" y="20484"/>
                </a:cubicBezTo>
                <a:cubicBezTo>
                  <a:pt x="4139" y="20485"/>
                  <a:pt x="4139" y="20489"/>
                  <a:pt x="4139" y="20491"/>
                </a:cubicBezTo>
                <a:cubicBezTo>
                  <a:pt x="4139" y="20495"/>
                  <a:pt x="4138" y="20490"/>
                  <a:pt x="4138" y="20494"/>
                </a:cubicBezTo>
                <a:cubicBezTo>
                  <a:pt x="4149" y="20509"/>
                  <a:pt x="4161" y="20526"/>
                  <a:pt x="4168" y="20556"/>
                </a:cubicBezTo>
                <a:cubicBezTo>
                  <a:pt x="4188" y="20639"/>
                  <a:pt x="4177" y="20748"/>
                  <a:pt x="4144" y="20800"/>
                </a:cubicBezTo>
                <a:cubicBezTo>
                  <a:pt x="4123" y="20834"/>
                  <a:pt x="4100" y="20822"/>
                  <a:pt x="4079" y="20793"/>
                </a:cubicBezTo>
                <a:cubicBezTo>
                  <a:pt x="4078" y="20793"/>
                  <a:pt x="4077" y="20792"/>
                  <a:pt x="4077" y="20793"/>
                </a:cubicBezTo>
                <a:cubicBezTo>
                  <a:pt x="4058" y="20805"/>
                  <a:pt x="4036" y="20799"/>
                  <a:pt x="4015" y="20762"/>
                </a:cubicBezTo>
                <a:cubicBezTo>
                  <a:pt x="3994" y="20726"/>
                  <a:pt x="3975" y="20664"/>
                  <a:pt x="3958" y="20580"/>
                </a:cubicBezTo>
                <a:cubicBezTo>
                  <a:pt x="3915" y="20371"/>
                  <a:pt x="3913" y="20234"/>
                  <a:pt x="3954" y="20168"/>
                </a:cubicBezTo>
                <a:cubicBezTo>
                  <a:pt x="3975" y="20135"/>
                  <a:pt x="3997" y="20118"/>
                  <a:pt x="4019" y="20120"/>
                </a:cubicBezTo>
                <a:cubicBezTo>
                  <a:pt x="4028" y="20121"/>
                  <a:pt x="4035" y="20137"/>
                  <a:pt x="4044" y="20144"/>
                </a:cubicBezTo>
                <a:cubicBezTo>
                  <a:pt x="4046" y="20092"/>
                  <a:pt x="4054" y="20047"/>
                  <a:pt x="4073" y="20017"/>
                </a:cubicBezTo>
                <a:cubicBezTo>
                  <a:pt x="4089" y="19991"/>
                  <a:pt x="4106" y="19982"/>
                  <a:pt x="4124" y="19993"/>
                </a:cubicBezTo>
                <a:close/>
                <a:moveTo>
                  <a:pt x="4187" y="20793"/>
                </a:moveTo>
                <a:cubicBezTo>
                  <a:pt x="4204" y="20803"/>
                  <a:pt x="4219" y="20830"/>
                  <a:pt x="4229" y="20872"/>
                </a:cubicBezTo>
                <a:cubicBezTo>
                  <a:pt x="4249" y="20956"/>
                  <a:pt x="4240" y="21068"/>
                  <a:pt x="4208" y="21119"/>
                </a:cubicBezTo>
                <a:cubicBezTo>
                  <a:pt x="4176" y="21171"/>
                  <a:pt x="4133" y="21144"/>
                  <a:pt x="4113" y="21061"/>
                </a:cubicBezTo>
                <a:cubicBezTo>
                  <a:pt x="4093" y="20977"/>
                  <a:pt x="4104" y="20868"/>
                  <a:pt x="4136" y="20817"/>
                </a:cubicBezTo>
                <a:cubicBezTo>
                  <a:pt x="4153" y="20791"/>
                  <a:pt x="4170" y="20782"/>
                  <a:pt x="4187" y="2079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2" name="Image" descr="Image"/>
          <p:cNvPicPr>
            <a:picLocks noChangeAspect="1"/>
          </p:cNvPicPr>
          <p:nvPr/>
        </p:nvPicPr>
        <p:blipFill>
          <a:blip r:embed="rId6"/>
          <a:srcRect l="4458" t="3204" r="3183" b="3204"/>
          <a:stretch>
            <a:fillRect/>
          </a:stretch>
        </p:blipFill>
        <p:spPr>
          <a:xfrm>
            <a:off x="6519928" y="3881782"/>
            <a:ext cx="2713043" cy="272177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76114" y="466159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3" fill="hold"/>
                                        <p:tgtEl>
                                          <p:spTgt spid="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2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Ganglion cell layer OCT</a:t>
            </a:r>
          </a:p>
        </p:txBody>
      </p:sp>
      <p:pic>
        <p:nvPicPr>
          <p:cNvPr id="326" name="Image" descr="Image"/>
          <p:cNvPicPr>
            <a:picLocks noChangeAspect="1"/>
          </p:cNvPicPr>
          <p:nvPr/>
        </p:nvPicPr>
        <p:blipFill>
          <a:blip r:embed="rId4"/>
          <a:srcRect l="1232" t="10710" r="1074" b="15357"/>
          <a:stretch>
            <a:fillRect/>
          </a:stretch>
        </p:blipFill>
        <p:spPr>
          <a:xfrm>
            <a:off x="449063" y="1845466"/>
            <a:ext cx="11293873" cy="3167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646" y="0"/>
                </a:moveTo>
                <a:lnTo>
                  <a:pt x="646" y="300"/>
                </a:lnTo>
                <a:cubicBezTo>
                  <a:pt x="646" y="720"/>
                  <a:pt x="679" y="797"/>
                  <a:pt x="771" y="592"/>
                </a:cubicBezTo>
                <a:cubicBezTo>
                  <a:pt x="793" y="543"/>
                  <a:pt x="821" y="559"/>
                  <a:pt x="833" y="627"/>
                </a:cubicBezTo>
                <a:cubicBezTo>
                  <a:pt x="844" y="694"/>
                  <a:pt x="906" y="748"/>
                  <a:pt x="969" y="748"/>
                </a:cubicBezTo>
                <a:cubicBezTo>
                  <a:pt x="1033" y="748"/>
                  <a:pt x="1094" y="806"/>
                  <a:pt x="1106" y="875"/>
                </a:cubicBezTo>
                <a:cubicBezTo>
                  <a:pt x="1121" y="962"/>
                  <a:pt x="1144" y="953"/>
                  <a:pt x="1177" y="854"/>
                </a:cubicBezTo>
                <a:cubicBezTo>
                  <a:pt x="1205" y="773"/>
                  <a:pt x="1280" y="718"/>
                  <a:pt x="1345" y="727"/>
                </a:cubicBezTo>
                <a:cubicBezTo>
                  <a:pt x="1448" y="741"/>
                  <a:pt x="1463" y="706"/>
                  <a:pt x="1463" y="443"/>
                </a:cubicBezTo>
                <a:cubicBezTo>
                  <a:pt x="1463" y="139"/>
                  <a:pt x="1385" y="27"/>
                  <a:pt x="1343" y="270"/>
                </a:cubicBezTo>
                <a:cubicBezTo>
                  <a:pt x="1328" y="356"/>
                  <a:pt x="1303" y="347"/>
                  <a:pt x="1269" y="246"/>
                </a:cubicBezTo>
                <a:cubicBezTo>
                  <a:pt x="1230" y="131"/>
                  <a:pt x="1204" y="129"/>
                  <a:pt x="1155" y="238"/>
                </a:cubicBezTo>
                <a:cubicBezTo>
                  <a:pt x="1111" y="337"/>
                  <a:pt x="1085" y="344"/>
                  <a:pt x="1069" y="254"/>
                </a:cubicBezTo>
                <a:cubicBezTo>
                  <a:pt x="1057" y="183"/>
                  <a:pt x="1017" y="150"/>
                  <a:pt x="981" y="184"/>
                </a:cubicBezTo>
                <a:cubicBezTo>
                  <a:pt x="942" y="220"/>
                  <a:pt x="906" y="177"/>
                  <a:pt x="895" y="76"/>
                </a:cubicBezTo>
                <a:cubicBezTo>
                  <a:pt x="891" y="40"/>
                  <a:pt x="887" y="24"/>
                  <a:pt x="883" y="0"/>
                </a:cubicBezTo>
                <a:lnTo>
                  <a:pt x="823" y="0"/>
                </a:lnTo>
                <a:cubicBezTo>
                  <a:pt x="815" y="43"/>
                  <a:pt x="808" y="99"/>
                  <a:pt x="802" y="173"/>
                </a:cubicBezTo>
                <a:lnTo>
                  <a:pt x="781" y="446"/>
                </a:lnTo>
                <a:lnTo>
                  <a:pt x="713" y="160"/>
                </a:lnTo>
                <a:lnTo>
                  <a:pt x="676" y="0"/>
                </a:lnTo>
                <a:lnTo>
                  <a:pt x="646" y="0"/>
                </a:lnTo>
                <a:close/>
                <a:moveTo>
                  <a:pt x="2896" y="0"/>
                </a:moveTo>
                <a:cubicBezTo>
                  <a:pt x="2885" y="27"/>
                  <a:pt x="2875" y="56"/>
                  <a:pt x="2856" y="146"/>
                </a:cubicBezTo>
                <a:cubicBezTo>
                  <a:pt x="2816" y="337"/>
                  <a:pt x="2784" y="386"/>
                  <a:pt x="2752" y="311"/>
                </a:cubicBezTo>
                <a:cubicBezTo>
                  <a:pt x="2726" y="251"/>
                  <a:pt x="2616" y="200"/>
                  <a:pt x="2509" y="195"/>
                </a:cubicBezTo>
                <a:cubicBezTo>
                  <a:pt x="2401" y="190"/>
                  <a:pt x="2305" y="157"/>
                  <a:pt x="2295" y="119"/>
                </a:cubicBezTo>
                <a:cubicBezTo>
                  <a:pt x="2248" y="-45"/>
                  <a:pt x="2143" y="185"/>
                  <a:pt x="2143" y="451"/>
                </a:cubicBezTo>
                <a:cubicBezTo>
                  <a:pt x="2143" y="719"/>
                  <a:pt x="2154" y="733"/>
                  <a:pt x="2389" y="727"/>
                </a:cubicBezTo>
                <a:cubicBezTo>
                  <a:pt x="2525" y="723"/>
                  <a:pt x="2653" y="667"/>
                  <a:pt x="2675" y="605"/>
                </a:cubicBezTo>
                <a:cubicBezTo>
                  <a:pt x="2699" y="536"/>
                  <a:pt x="2722" y="540"/>
                  <a:pt x="2735" y="611"/>
                </a:cubicBezTo>
                <a:cubicBezTo>
                  <a:pt x="2746" y="674"/>
                  <a:pt x="2960" y="731"/>
                  <a:pt x="3210" y="740"/>
                </a:cubicBezTo>
                <a:lnTo>
                  <a:pt x="3665" y="759"/>
                </a:lnTo>
                <a:lnTo>
                  <a:pt x="3682" y="440"/>
                </a:lnTo>
                <a:cubicBezTo>
                  <a:pt x="3696" y="173"/>
                  <a:pt x="3688" y="135"/>
                  <a:pt x="3633" y="187"/>
                </a:cubicBezTo>
                <a:cubicBezTo>
                  <a:pt x="3593" y="224"/>
                  <a:pt x="3560" y="172"/>
                  <a:pt x="3548" y="60"/>
                </a:cubicBezTo>
                <a:cubicBezTo>
                  <a:pt x="3543" y="18"/>
                  <a:pt x="3539" y="19"/>
                  <a:pt x="3536" y="0"/>
                </a:cubicBezTo>
                <a:lnTo>
                  <a:pt x="3513" y="0"/>
                </a:lnTo>
                <a:cubicBezTo>
                  <a:pt x="3507" y="23"/>
                  <a:pt x="3502" y="31"/>
                  <a:pt x="3493" y="89"/>
                </a:cubicBezTo>
                <a:cubicBezTo>
                  <a:pt x="3461" y="290"/>
                  <a:pt x="3457" y="289"/>
                  <a:pt x="3418" y="97"/>
                </a:cubicBezTo>
                <a:cubicBezTo>
                  <a:pt x="3405" y="34"/>
                  <a:pt x="3398" y="19"/>
                  <a:pt x="3390" y="0"/>
                </a:cubicBezTo>
                <a:lnTo>
                  <a:pt x="3372" y="0"/>
                </a:lnTo>
                <a:cubicBezTo>
                  <a:pt x="3367" y="15"/>
                  <a:pt x="3362" y="21"/>
                  <a:pt x="3356" y="70"/>
                </a:cubicBezTo>
                <a:cubicBezTo>
                  <a:pt x="3345" y="175"/>
                  <a:pt x="3310" y="221"/>
                  <a:pt x="3271" y="184"/>
                </a:cubicBezTo>
                <a:cubicBezTo>
                  <a:pt x="3234" y="150"/>
                  <a:pt x="3194" y="184"/>
                  <a:pt x="3180" y="259"/>
                </a:cubicBezTo>
                <a:cubicBezTo>
                  <a:pt x="3163" y="362"/>
                  <a:pt x="3144" y="361"/>
                  <a:pt x="3109" y="257"/>
                </a:cubicBezTo>
                <a:cubicBezTo>
                  <a:pt x="3083" y="180"/>
                  <a:pt x="3038" y="150"/>
                  <a:pt x="3009" y="189"/>
                </a:cubicBezTo>
                <a:cubicBezTo>
                  <a:pt x="2978" y="232"/>
                  <a:pt x="2948" y="180"/>
                  <a:pt x="2935" y="65"/>
                </a:cubicBezTo>
                <a:cubicBezTo>
                  <a:pt x="2932" y="35"/>
                  <a:pt x="2929" y="18"/>
                  <a:pt x="2926" y="0"/>
                </a:cubicBezTo>
                <a:lnTo>
                  <a:pt x="2896" y="0"/>
                </a:lnTo>
                <a:close/>
                <a:moveTo>
                  <a:pt x="3996" y="0"/>
                </a:moveTo>
                <a:cubicBezTo>
                  <a:pt x="3955" y="121"/>
                  <a:pt x="3933" y="337"/>
                  <a:pt x="3958" y="575"/>
                </a:cubicBezTo>
                <a:cubicBezTo>
                  <a:pt x="3980" y="779"/>
                  <a:pt x="4119" y="808"/>
                  <a:pt x="4172" y="619"/>
                </a:cubicBezTo>
                <a:cubicBezTo>
                  <a:pt x="4199" y="524"/>
                  <a:pt x="4216" y="524"/>
                  <a:pt x="4232" y="619"/>
                </a:cubicBezTo>
                <a:cubicBezTo>
                  <a:pt x="4271" y="839"/>
                  <a:pt x="4412" y="771"/>
                  <a:pt x="4431" y="524"/>
                </a:cubicBezTo>
                <a:cubicBezTo>
                  <a:pt x="4446" y="312"/>
                  <a:pt x="4417" y="120"/>
                  <a:pt x="4377" y="0"/>
                </a:cubicBezTo>
                <a:lnTo>
                  <a:pt x="4241" y="0"/>
                </a:lnTo>
                <a:cubicBezTo>
                  <a:pt x="4238" y="11"/>
                  <a:pt x="4235" y="15"/>
                  <a:pt x="4233" y="27"/>
                </a:cubicBezTo>
                <a:cubicBezTo>
                  <a:pt x="4218" y="115"/>
                  <a:pt x="4197" y="113"/>
                  <a:pt x="4166" y="19"/>
                </a:cubicBezTo>
                <a:cubicBezTo>
                  <a:pt x="4163" y="10"/>
                  <a:pt x="4159" y="8"/>
                  <a:pt x="4157" y="0"/>
                </a:cubicBezTo>
                <a:lnTo>
                  <a:pt x="4071" y="0"/>
                </a:lnTo>
                <a:cubicBezTo>
                  <a:pt x="4090" y="12"/>
                  <a:pt x="4109" y="63"/>
                  <a:pt x="4128" y="170"/>
                </a:cubicBezTo>
                <a:cubicBezTo>
                  <a:pt x="4157" y="331"/>
                  <a:pt x="4153" y="425"/>
                  <a:pt x="4112" y="570"/>
                </a:cubicBezTo>
                <a:cubicBezTo>
                  <a:pt x="4063" y="743"/>
                  <a:pt x="4055" y="742"/>
                  <a:pt x="4013" y="562"/>
                </a:cubicBezTo>
                <a:cubicBezTo>
                  <a:pt x="3982" y="429"/>
                  <a:pt x="3977" y="308"/>
                  <a:pt x="3999" y="187"/>
                </a:cubicBezTo>
                <a:cubicBezTo>
                  <a:pt x="4019" y="73"/>
                  <a:pt x="4038" y="14"/>
                  <a:pt x="4057" y="0"/>
                </a:cubicBezTo>
                <a:lnTo>
                  <a:pt x="3996" y="0"/>
                </a:lnTo>
                <a:close/>
                <a:moveTo>
                  <a:pt x="17213" y="0"/>
                </a:moveTo>
                <a:lnTo>
                  <a:pt x="17212" y="181"/>
                </a:lnTo>
                <a:cubicBezTo>
                  <a:pt x="17212" y="368"/>
                  <a:pt x="17226" y="490"/>
                  <a:pt x="17243" y="451"/>
                </a:cubicBezTo>
                <a:cubicBezTo>
                  <a:pt x="17261" y="413"/>
                  <a:pt x="17288" y="459"/>
                  <a:pt x="17303" y="557"/>
                </a:cubicBezTo>
                <a:cubicBezTo>
                  <a:pt x="17321" y="668"/>
                  <a:pt x="17400" y="751"/>
                  <a:pt x="17518" y="778"/>
                </a:cubicBezTo>
                <a:cubicBezTo>
                  <a:pt x="17621" y="802"/>
                  <a:pt x="17736" y="796"/>
                  <a:pt x="17773" y="765"/>
                </a:cubicBezTo>
                <a:cubicBezTo>
                  <a:pt x="17810" y="733"/>
                  <a:pt x="17890" y="719"/>
                  <a:pt x="17951" y="732"/>
                </a:cubicBezTo>
                <a:cubicBezTo>
                  <a:pt x="18048" y="753"/>
                  <a:pt x="18062" y="716"/>
                  <a:pt x="18062" y="459"/>
                </a:cubicBezTo>
                <a:cubicBezTo>
                  <a:pt x="18062" y="169"/>
                  <a:pt x="18057" y="167"/>
                  <a:pt x="17770" y="178"/>
                </a:cubicBezTo>
                <a:cubicBezTo>
                  <a:pt x="17562" y="187"/>
                  <a:pt x="17471" y="142"/>
                  <a:pt x="17451" y="27"/>
                </a:cubicBezTo>
                <a:cubicBezTo>
                  <a:pt x="17449" y="14"/>
                  <a:pt x="17447" y="10"/>
                  <a:pt x="17444" y="0"/>
                </a:cubicBezTo>
                <a:lnTo>
                  <a:pt x="17412" y="0"/>
                </a:lnTo>
                <a:cubicBezTo>
                  <a:pt x="17403" y="29"/>
                  <a:pt x="17394" y="64"/>
                  <a:pt x="17381" y="149"/>
                </a:cubicBezTo>
                <a:lnTo>
                  <a:pt x="17340" y="424"/>
                </a:lnTo>
                <a:lnTo>
                  <a:pt x="17277" y="133"/>
                </a:lnTo>
                <a:lnTo>
                  <a:pt x="17248" y="0"/>
                </a:lnTo>
                <a:lnTo>
                  <a:pt x="17213" y="0"/>
                </a:lnTo>
                <a:close/>
                <a:moveTo>
                  <a:pt x="20586" y="0"/>
                </a:moveTo>
                <a:cubicBezTo>
                  <a:pt x="20562" y="78"/>
                  <a:pt x="20546" y="201"/>
                  <a:pt x="20546" y="381"/>
                </a:cubicBezTo>
                <a:cubicBezTo>
                  <a:pt x="20546" y="689"/>
                  <a:pt x="20559" y="748"/>
                  <a:pt x="20628" y="748"/>
                </a:cubicBezTo>
                <a:cubicBezTo>
                  <a:pt x="20633" y="748"/>
                  <a:pt x="20637" y="742"/>
                  <a:pt x="20642" y="740"/>
                </a:cubicBezTo>
                <a:cubicBezTo>
                  <a:pt x="20594" y="718"/>
                  <a:pt x="20539" y="381"/>
                  <a:pt x="20558" y="205"/>
                </a:cubicBezTo>
                <a:cubicBezTo>
                  <a:pt x="20583" y="-29"/>
                  <a:pt x="20660" y="-31"/>
                  <a:pt x="20715" y="203"/>
                </a:cubicBezTo>
                <a:cubicBezTo>
                  <a:pt x="20749" y="348"/>
                  <a:pt x="20749" y="423"/>
                  <a:pt x="20715" y="567"/>
                </a:cubicBezTo>
                <a:cubicBezTo>
                  <a:pt x="20693" y="660"/>
                  <a:pt x="20667" y="724"/>
                  <a:pt x="20652" y="735"/>
                </a:cubicBezTo>
                <a:cubicBezTo>
                  <a:pt x="20689" y="719"/>
                  <a:pt x="20724" y="678"/>
                  <a:pt x="20734" y="619"/>
                </a:cubicBezTo>
                <a:cubicBezTo>
                  <a:pt x="20750" y="524"/>
                  <a:pt x="20767" y="524"/>
                  <a:pt x="20794" y="619"/>
                </a:cubicBezTo>
                <a:cubicBezTo>
                  <a:pt x="20814" y="691"/>
                  <a:pt x="20866" y="748"/>
                  <a:pt x="20909" y="748"/>
                </a:cubicBezTo>
                <a:cubicBezTo>
                  <a:pt x="20976" y="748"/>
                  <a:pt x="20987" y="688"/>
                  <a:pt x="20987" y="327"/>
                </a:cubicBezTo>
                <a:cubicBezTo>
                  <a:pt x="20987" y="160"/>
                  <a:pt x="20984" y="62"/>
                  <a:pt x="20975" y="0"/>
                </a:cubicBezTo>
                <a:lnTo>
                  <a:pt x="20810" y="0"/>
                </a:lnTo>
                <a:cubicBezTo>
                  <a:pt x="20808" y="7"/>
                  <a:pt x="20802" y="12"/>
                  <a:pt x="20801" y="19"/>
                </a:cubicBezTo>
                <a:cubicBezTo>
                  <a:pt x="20788" y="95"/>
                  <a:pt x="20758" y="90"/>
                  <a:pt x="20719" y="3"/>
                </a:cubicBezTo>
                <a:cubicBezTo>
                  <a:pt x="20718" y="1"/>
                  <a:pt x="20717" y="2"/>
                  <a:pt x="20716" y="0"/>
                </a:cubicBezTo>
                <a:lnTo>
                  <a:pt x="20586" y="0"/>
                </a:lnTo>
                <a:close/>
                <a:moveTo>
                  <a:pt x="18356" y="11"/>
                </a:moveTo>
                <a:cubicBezTo>
                  <a:pt x="18302" y="-39"/>
                  <a:pt x="18185" y="332"/>
                  <a:pt x="18208" y="540"/>
                </a:cubicBezTo>
                <a:cubicBezTo>
                  <a:pt x="18222" y="673"/>
                  <a:pt x="18278" y="726"/>
                  <a:pt x="18402" y="729"/>
                </a:cubicBezTo>
                <a:cubicBezTo>
                  <a:pt x="18563" y="734"/>
                  <a:pt x="18576" y="714"/>
                  <a:pt x="18566" y="470"/>
                </a:cubicBezTo>
                <a:cubicBezTo>
                  <a:pt x="18559" y="286"/>
                  <a:pt x="18531" y="202"/>
                  <a:pt x="18477" y="200"/>
                </a:cubicBezTo>
                <a:cubicBezTo>
                  <a:pt x="18433" y="198"/>
                  <a:pt x="18387" y="134"/>
                  <a:pt x="18374" y="57"/>
                </a:cubicBezTo>
                <a:cubicBezTo>
                  <a:pt x="18370" y="31"/>
                  <a:pt x="18364" y="18"/>
                  <a:pt x="18356" y="11"/>
                </a:cubicBezTo>
                <a:close/>
                <a:moveTo>
                  <a:pt x="4345" y="46"/>
                </a:moveTo>
                <a:cubicBezTo>
                  <a:pt x="4377" y="68"/>
                  <a:pt x="4409" y="178"/>
                  <a:pt x="4415" y="289"/>
                </a:cubicBezTo>
                <a:cubicBezTo>
                  <a:pt x="4430" y="571"/>
                  <a:pt x="4293" y="828"/>
                  <a:pt x="4265" y="570"/>
                </a:cubicBezTo>
                <a:cubicBezTo>
                  <a:pt x="4235" y="287"/>
                  <a:pt x="4278" y="0"/>
                  <a:pt x="4345" y="46"/>
                </a:cubicBezTo>
                <a:close/>
                <a:moveTo>
                  <a:pt x="1747" y="62"/>
                </a:moveTo>
                <a:cubicBezTo>
                  <a:pt x="1699" y="57"/>
                  <a:pt x="1632" y="247"/>
                  <a:pt x="1632" y="454"/>
                </a:cubicBezTo>
                <a:cubicBezTo>
                  <a:pt x="1632" y="712"/>
                  <a:pt x="1647" y="734"/>
                  <a:pt x="1803" y="729"/>
                </a:cubicBezTo>
                <a:cubicBezTo>
                  <a:pt x="1961" y="725"/>
                  <a:pt x="1973" y="704"/>
                  <a:pt x="1973" y="419"/>
                </a:cubicBezTo>
                <a:cubicBezTo>
                  <a:pt x="1973" y="158"/>
                  <a:pt x="1960" y="123"/>
                  <a:pt x="1886" y="173"/>
                </a:cubicBezTo>
                <a:cubicBezTo>
                  <a:pt x="1839" y="205"/>
                  <a:pt x="1793" y="189"/>
                  <a:pt x="1785" y="138"/>
                </a:cubicBezTo>
                <a:cubicBezTo>
                  <a:pt x="1776" y="87"/>
                  <a:pt x="1762" y="64"/>
                  <a:pt x="1747" y="62"/>
                </a:cubicBezTo>
                <a:close/>
                <a:moveTo>
                  <a:pt x="18818" y="84"/>
                </a:moveTo>
                <a:cubicBezTo>
                  <a:pt x="18805" y="80"/>
                  <a:pt x="18788" y="116"/>
                  <a:pt x="18760" y="187"/>
                </a:cubicBezTo>
                <a:cubicBezTo>
                  <a:pt x="18724" y="282"/>
                  <a:pt x="18705" y="430"/>
                  <a:pt x="18717" y="538"/>
                </a:cubicBezTo>
                <a:cubicBezTo>
                  <a:pt x="18733" y="683"/>
                  <a:pt x="18794" y="724"/>
                  <a:pt x="18995" y="724"/>
                </a:cubicBezTo>
                <a:cubicBezTo>
                  <a:pt x="19137" y="724"/>
                  <a:pt x="19262" y="674"/>
                  <a:pt x="19273" y="611"/>
                </a:cubicBezTo>
                <a:cubicBezTo>
                  <a:pt x="19285" y="541"/>
                  <a:pt x="19312" y="550"/>
                  <a:pt x="19341" y="635"/>
                </a:cubicBezTo>
                <a:cubicBezTo>
                  <a:pt x="19379" y="747"/>
                  <a:pt x="19388" y="738"/>
                  <a:pt x="19388" y="589"/>
                </a:cubicBezTo>
                <a:cubicBezTo>
                  <a:pt x="19388" y="291"/>
                  <a:pt x="19459" y="214"/>
                  <a:pt x="19479" y="489"/>
                </a:cubicBezTo>
                <a:cubicBezTo>
                  <a:pt x="19496" y="722"/>
                  <a:pt x="19521" y="736"/>
                  <a:pt x="19869" y="719"/>
                </a:cubicBezTo>
                <a:cubicBezTo>
                  <a:pt x="20138" y="705"/>
                  <a:pt x="20239" y="660"/>
                  <a:pt x="20239" y="551"/>
                </a:cubicBezTo>
                <a:cubicBezTo>
                  <a:pt x="20239" y="266"/>
                  <a:pt x="20308" y="251"/>
                  <a:pt x="20341" y="530"/>
                </a:cubicBezTo>
                <a:lnTo>
                  <a:pt x="20375" y="808"/>
                </a:lnTo>
                <a:lnTo>
                  <a:pt x="20367" y="508"/>
                </a:lnTo>
                <a:cubicBezTo>
                  <a:pt x="20359" y="212"/>
                  <a:pt x="20352" y="203"/>
                  <a:pt x="20075" y="200"/>
                </a:cubicBezTo>
                <a:cubicBezTo>
                  <a:pt x="19919" y="198"/>
                  <a:pt x="19783" y="242"/>
                  <a:pt x="19774" y="297"/>
                </a:cubicBezTo>
                <a:cubicBezTo>
                  <a:pt x="19764" y="352"/>
                  <a:pt x="19736" y="334"/>
                  <a:pt x="19709" y="257"/>
                </a:cubicBezTo>
                <a:cubicBezTo>
                  <a:pt x="19683" y="179"/>
                  <a:pt x="19630" y="144"/>
                  <a:pt x="19592" y="178"/>
                </a:cubicBezTo>
                <a:cubicBezTo>
                  <a:pt x="19555" y="213"/>
                  <a:pt x="19516" y="189"/>
                  <a:pt x="19504" y="124"/>
                </a:cubicBezTo>
                <a:cubicBezTo>
                  <a:pt x="19492" y="56"/>
                  <a:pt x="19459" y="87"/>
                  <a:pt x="19423" y="203"/>
                </a:cubicBezTo>
                <a:cubicBezTo>
                  <a:pt x="19383" y="332"/>
                  <a:pt x="19354" y="358"/>
                  <a:pt x="19339" y="273"/>
                </a:cubicBezTo>
                <a:cubicBezTo>
                  <a:pt x="19313" y="122"/>
                  <a:pt x="18982" y="140"/>
                  <a:pt x="18924" y="295"/>
                </a:cubicBezTo>
                <a:cubicBezTo>
                  <a:pt x="18898" y="362"/>
                  <a:pt x="18873" y="328"/>
                  <a:pt x="18855" y="208"/>
                </a:cubicBezTo>
                <a:cubicBezTo>
                  <a:pt x="18842" y="127"/>
                  <a:pt x="18831" y="87"/>
                  <a:pt x="18818" y="84"/>
                </a:cubicBezTo>
                <a:close/>
                <a:moveTo>
                  <a:pt x="7252" y="511"/>
                </a:moveTo>
                <a:cubicBezTo>
                  <a:pt x="7027" y="522"/>
                  <a:pt x="6806" y="587"/>
                  <a:pt x="6699" y="694"/>
                </a:cubicBezTo>
                <a:cubicBezTo>
                  <a:pt x="6066" y="1332"/>
                  <a:pt x="5591" y="2885"/>
                  <a:pt x="5429" y="4851"/>
                </a:cubicBezTo>
                <a:cubicBezTo>
                  <a:pt x="5360" y="5679"/>
                  <a:pt x="5359" y="6428"/>
                  <a:pt x="5426" y="7347"/>
                </a:cubicBezTo>
                <a:cubicBezTo>
                  <a:pt x="5496" y="8303"/>
                  <a:pt x="5602" y="8913"/>
                  <a:pt x="5840" y="9751"/>
                </a:cubicBezTo>
                <a:cubicBezTo>
                  <a:pt x="6133" y="10782"/>
                  <a:pt x="6365" y="11213"/>
                  <a:pt x="6820" y="11574"/>
                </a:cubicBezTo>
                <a:cubicBezTo>
                  <a:pt x="7282" y="11941"/>
                  <a:pt x="7839" y="11690"/>
                  <a:pt x="8287" y="10910"/>
                </a:cubicBezTo>
                <a:cubicBezTo>
                  <a:pt x="8557" y="10441"/>
                  <a:pt x="8909" y="9207"/>
                  <a:pt x="9036" y="8284"/>
                </a:cubicBezTo>
                <a:cubicBezTo>
                  <a:pt x="9122" y="7667"/>
                  <a:pt x="9134" y="7424"/>
                  <a:pt x="9144" y="6221"/>
                </a:cubicBezTo>
                <a:cubicBezTo>
                  <a:pt x="9156" y="4860"/>
                  <a:pt x="9155" y="4861"/>
                  <a:pt x="9030" y="3955"/>
                </a:cubicBezTo>
                <a:cubicBezTo>
                  <a:pt x="8816" y="2418"/>
                  <a:pt x="8312" y="1029"/>
                  <a:pt x="7823" y="635"/>
                </a:cubicBezTo>
                <a:cubicBezTo>
                  <a:pt x="7704" y="539"/>
                  <a:pt x="7476" y="499"/>
                  <a:pt x="7252" y="511"/>
                </a:cubicBezTo>
                <a:close/>
                <a:moveTo>
                  <a:pt x="14328" y="513"/>
                </a:moveTo>
                <a:cubicBezTo>
                  <a:pt x="13855" y="528"/>
                  <a:pt x="13549" y="789"/>
                  <a:pt x="13232" y="1445"/>
                </a:cubicBezTo>
                <a:cubicBezTo>
                  <a:pt x="12596" y="2763"/>
                  <a:pt x="12277" y="5342"/>
                  <a:pt x="12483" y="7517"/>
                </a:cubicBezTo>
                <a:cubicBezTo>
                  <a:pt x="12666" y="9450"/>
                  <a:pt x="13217" y="11084"/>
                  <a:pt x="13852" y="11574"/>
                </a:cubicBezTo>
                <a:cubicBezTo>
                  <a:pt x="14525" y="12094"/>
                  <a:pt x="15279" y="11409"/>
                  <a:pt x="15752" y="9851"/>
                </a:cubicBezTo>
                <a:cubicBezTo>
                  <a:pt x="15920" y="9299"/>
                  <a:pt x="16114" y="8313"/>
                  <a:pt x="16143" y="7858"/>
                </a:cubicBezTo>
                <a:cubicBezTo>
                  <a:pt x="16146" y="7808"/>
                  <a:pt x="16152" y="7750"/>
                  <a:pt x="16155" y="7733"/>
                </a:cubicBezTo>
                <a:cubicBezTo>
                  <a:pt x="16174" y="7653"/>
                  <a:pt x="16197" y="7144"/>
                  <a:pt x="16215" y="6410"/>
                </a:cubicBezTo>
                <a:cubicBezTo>
                  <a:pt x="16251" y="4912"/>
                  <a:pt x="16096" y="3521"/>
                  <a:pt x="15763" y="2353"/>
                </a:cubicBezTo>
                <a:cubicBezTo>
                  <a:pt x="15644" y="1937"/>
                  <a:pt x="15530" y="1597"/>
                  <a:pt x="15510" y="1597"/>
                </a:cubicBezTo>
                <a:cubicBezTo>
                  <a:pt x="15490" y="1597"/>
                  <a:pt x="15433" y="1489"/>
                  <a:pt x="15382" y="1359"/>
                </a:cubicBezTo>
                <a:cubicBezTo>
                  <a:pt x="15331" y="1229"/>
                  <a:pt x="15171" y="981"/>
                  <a:pt x="15025" y="810"/>
                </a:cubicBezTo>
                <a:cubicBezTo>
                  <a:pt x="14793" y="536"/>
                  <a:pt x="14708" y="501"/>
                  <a:pt x="14328" y="513"/>
                </a:cubicBezTo>
                <a:close/>
                <a:moveTo>
                  <a:pt x="0" y="1353"/>
                </a:moveTo>
                <a:lnTo>
                  <a:pt x="0" y="10367"/>
                </a:lnTo>
                <a:lnTo>
                  <a:pt x="0" y="19378"/>
                </a:lnTo>
                <a:lnTo>
                  <a:pt x="2534" y="19378"/>
                </a:lnTo>
                <a:lnTo>
                  <a:pt x="5068" y="19378"/>
                </a:lnTo>
                <a:lnTo>
                  <a:pt x="5068" y="10367"/>
                </a:lnTo>
                <a:lnTo>
                  <a:pt x="5068" y="1353"/>
                </a:lnTo>
                <a:lnTo>
                  <a:pt x="2534" y="1353"/>
                </a:lnTo>
                <a:lnTo>
                  <a:pt x="0" y="1353"/>
                </a:lnTo>
                <a:close/>
                <a:moveTo>
                  <a:pt x="16531" y="1353"/>
                </a:moveTo>
                <a:lnTo>
                  <a:pt x="16531" y="10367"/>
                </a:lnTo>
                <a:lnTo>
                  <a:pt x="16531" y="19378"/>
                </a:lnTo>
                <a:lnTo>
                  <a:pt x="19066" y="19378"/>
                </a:lnTo>
                <a:lnTo>
                  <a:pt x="21600" y="19378"/>
                </a:lnTo>
                <a:lnTo>
                  <a:pt x="21600" y="10367"/>
                </a:lnTo>
                <a:lnTo>
                  <a:pt x="21600" y="1353"/>
                </a:lnTo>
                <a:lnTo>
                  <a:pt x="19066" y="1353"/>
                </a:lnTo>
                <a:lnTo>
                  <a:pt x="16531" y="1353"/>
                </a:lnTo>
                <a:close/>
                <a:moveTo>
                  <a:pt x="11565" y="2812"/>
                </a:moveTo>
                <a:cubicBezTo>
                  <a:pt x="11558" y="2788"/>
                  <a:pt x="11547" y="2843"/>
                  <a:pt x="11528" y="2961"/>
                </a:cubicBezTo>
                <a:cubicBezTo>
                  <a:pt x="11508" y="3078"/>
                  <a:pt x="11478" y="3141"/>
                  <a:pt x="11460" y="3101"/>
                </a:cubicBezTo>
                <a:cubicBezTo>
                  <a:pt x="11442" y="3061"/>
                  <a:pt x="11404" y="3092"/>
                  <a:pt x="11376" y="3171"/>
                </a:cubicBezTo>
                <a:cubicBezTo>
                  <a:pt x="11338" y="3286"/>
                  <a:pt x="11324" y="3279"/>
                  <a:pt x="11308" y="3131"/>
                </a:cubicBezTo>
                <a:cubicBezTo>
                  <a:pt x="11297" y="3028"/>
                  <a:pt x="11268" y="2967"/>
                  <a:pt x="11245" y="2998"/>
                </a:cubicBezTo>
                <a:cubicBezTo>
                  <a:pt x="11222" y="3030"/>
                  <a:pt x="11144" y="3068"/>
                  <a:pt x="11072" y="3082"/>
                </a:cubicBezTo>
                <a:cubicBezTo>
                  <a:pt x="11000" y="3097"/>
                  <a:pt x="10935" y="3175"/>
                  <a:pt x="10927" y="3258"/>
                </a:cubicBezTo>
                <a:cubicBezTo>
                  <a:pt x="10916" y="3372"/>
                  <a:pt x="10996" y="3409"/>
                  <a:pt x="11251" y="3409"/>
                </a:cubicBezTo>
                <a:cubicBezTo>
                  <a:pt x="11582" y="3409"/>
                  <a:pt x="11590" y="3405"/>
                  <a:pt x="11582" y="3139"/>
                </a:cubicBezTo>
                <a:cubicBezTo>
                  <a:pt x="11576" y="2938"/>
                  <a:pt x="11572" y="2836"/>
                  <a:pt x="11565" y="2812"/>
                </a:cubicBezTo>
                <a:close/>
                <a:moveTo>
                  <a:pt x="10042" y="2836"/>
                </a:moveTo>
                <a:cubicBezTo>
                  <a:pt x="10035" y="2848"/>
                  <a:pt x="10035" y="2928"/>
                  <a:pt x="10035" y="3085"/>
                </a:cubicBezTo>
                <a:cubicBezTo>
                  <a:pt x="10035" y="3406"/>
                  <a:pt x="10109" y="3539"/>
                  <a:pt x="10152" y="3293"/>
                </a:cubicBezTo>
                <a:cubicBezTo>
                  <a:pt x="10163" y="3229"/>
                  <a:pt x="10195" y="3209"/>
                  <a:pt x="10222" y="3247"/>
                </a:cubicBezTo>
                <a:cubicBezTo>
                  <a:pt x="10277" y="3322"/>
                  <a:pt x="10283" y="3281"/>
                  <a:pt x="10252" y="2993"/>
                </a:cubicBezTo>
                <a:cubicBezTo>
                  <a:pt x="10233" y="2818"/>
                  <a:pt x="10226" y="2818"/>
                  <a:pt x="10184" y="3012"/>
                </a:cubicBezTo>
                <a:cubicBezTo>
                  <a:pt x="10139" y="3217"/>
                  <a:pt x="10134" y="3220"/>
                  <a:pt x="10085" y="2996"/>
                </a:cubicBezTo>
                <a:cubicBezTo>
                  <a:pt x="10061" y="2883"/>
                  <a:pt x="10049" y="2825"/>
                  <a:pt x="10042" y="2836"/>
                </a:cubicBezTo>
                <a:close/>
                <a:moveTo>
                  <a:pt x="10551" y="2909"/>
                </a:moveTo>
                <a:cubicBezTo>
                  <a:pt x="10526" y="2885"/>
                  <a:pt x="10482" y="2989"/>
                  <a:pt x="10453" y="3139"/>
                </a:cubicBezTo>
                <a:lnTo>
                  <a:pt x="10400" y="3409"/>
                </a:lnTo>
                <a:lnTo>
                  <a:pt x="10605" y="3409"/>
                </a:lnTo>
                <a:cubicBezTo>
                  <a:pt x="10755" y="3409"/>
                  <a:pt x="10814" y="3361"/>
                  <a:pt x="10828" y="3228"/>
                </a:cubicBezTo>
                <a:cubicBezTo>
                  <a:pt x="10841" y="3112"/>
                  <a:pt x="10827" y="3042"/>
                  <a:pt x="10790" y="3033"/>
                </a:cubicBezTo>
                <a:cubicBezTo>
                  <a:pt x="10695" y="3007"/>
                  <a:pt x="10599" y="2957"/>
                  <a:pt x="10551" y="2909"/>
                </a:cubicBezTo>
                <a:close/>
                <a:moveTo>
                  <a:pt x="10316" y="3096"/>
                </a:moveTo>
                <a:cubicBezTo>
                  <a:pt x="10307" y="3127"/>
                  <a:pt x="10310" y="3211"/>
                  <a:pt x="10322" y="3282"/>
                </a:cubicBezTo>
                <a:cubicBezTo>
                  <a:pt x="10356" y="3475"/>
                  <a:pt x="10375" y="3436"/>
                  <a:pt x="10352" y="3223"/>
                </a:cubicBezTo>
                <a:cubicBezTo>
                  <a:pt x="10341" y="3120"/>
                  <a:pt x="10325" y="3064"/>
                  <a:pt x="10316" y="3096"/>
                </a:cubicBezTo>
                <a:close/>
                <a:moveTo>
                  <a:pt x="10066" y="3771"/>
                </a:moveTo>
                <a:cubicBezTo>
                  <a:pt x="10019" y="3771"/>
                  <a:pt x="10000" y="3855"/>
                  <a:pt x="10000" y="4063"/>
                </a:cubicBezTo>
                <a:cubicBezTo>
                  <a:pt x="10000" y="4346"/>
                  <a:pt x="10008" y="4354"/>
                  <a:pt x="10287" y="4365"/>
                </a:cubicBezTo>
                <a:cubicBezTo>
                  <a:pt x="10502" y="4373"/>
                  <a:pt x="10576" y="4333"/>
                  <a:pt x="10590" y="4206"/>
                </a:cubicBezTo>
                <a:cubicBezTo>
                  <a:pt x="10608" y="4036"/>
                  <a:pt x="10499" y="3854"/>
                  <a:pt x="10461" y="3990"/>
                </a:cubicBezTo>
                <a:cubicBezTo>
                  <a:pt x="10421" y="4131"/>
                  <a:pt x="10299" y="4093"/>
                  <a:pt x="10282" y="3933"/>
                </a:cubicBezTo>
                <a:cubicBezTo>
                  <a:pt x="10269" y="3812"/>
                  <a:pt x="10253" y="3803"/>
                  <a:pt x="10220" y="3898"/>
                </a:cubicBezTo>
                <a:cubicBezTo>
                  <a:pt x="10190" y="3988"/>
                  <a:pt x="10170" y="3989"/>
                  <a:pt x="10154" y="3901"/>
                </a:cubicBezTo>
                <a:cubicBezTo>
                  <a:pt x="10142" y="3831"/>
                  <a:pt x="10103" y="3771"/>
                  <a:pt x="10066" y="3771"/>
                </a:cubicBezTo>
                <a:close/>
                <a:moveTo>
                  <a:pt x="10690" y="3841"/>
                </a:moveTo>
                <a:cubicBezTo>
                  <a:pt x="10659" y="3872"/>
                  <a:pt x="10646" y="3994"/>
                  <a:pt x="10666" y="4176"/>
                </a:cubicBezTo>
                <a:cubicBezTo>
                  <a:pt x="10681" y="4316"/>
                  <a:pt x="10728" y="4376"/>
                  <a:pt x="10819" y="4376"/>
                </a:cubicBezTo>
                <a:cubicBezTo>
                  <a:pt x="10924" y="4376"/>
                  <a:pt x="10946" y="4341"/>
                  <a:pt x="10930" y="4192"/>
                </a:cubicBezTo>
                <a:cubicBezTo>
                  <a:pt x="10919" y="4090"/>
                  <a:pt x="10902" y="4034"/>
                  <a:pt x="10892" y="4071"/>
                </a:cubicBezTo>
                <a:cubicBezTo>
                  <a:pt x="10882" y="4107"/>
                  <a:pt x="10835" y="4050"/>
                  <a:pt x="10790" y="3944"/>
                </a:cubicBezTo>
                <a:cubicBezTo>
                  <a:pt x="10767" y="3890"/>
                  <a:pt x="10745" y="3855"/>
                  <a:pt x="10727" y="3841"/>
                </a:cubicBezTo>
                <a:cubicBezTo>
                  <a:pt x="10713" y="3831"/>
                  <a:pt x="10701" y="3831"/>
                  <a:pt x="10690" y="3841"/>
                </a:cubicBezTo>
                <a:close/>
                <a:moveTo>
                  <a:pt x="11447" y="3874"/>
                </a:moveTo>
                <a:cubicBezTo>
                  <a:pt x="11427" y="3873"/>
                  <a:pt x="11410" y="3892"/>
                  <a:pt x="11399" y="3938"/>
                </a:cubicBezTo>
                <a:cubicBezTo>
                  <a:pt x="11381" y="4015"/>
                  <a:pt x="11289" y="4074"/>
                  <a:pt x="11194" y="4068"/>
                </a:cubicBezTo>
                <a:cubicBezTo>
                  <a:pt x="11081" y="4061"/>
                  <a:pt x="11017" y="4114"/>
                  <a:pt x="11006" y="4219"/>
                </a:cubicBezTo>
                <a:cubicBezTo>
                  <a:pt x="10993" y="4344"/>
                  <a:pt x="11051" y="4376"/>
                  <a:pt x="11273" y="4376"/>
                </a:cubicBezTo>
                <a:cubicBezTo>
                  <a:pt x="11473" y="4376"/>
                  <a:pt x="11563" y="4331"/>
                  <a:pt x="11575" y="4222"/>
                </a:cubicBezTo>
                <a:cubicBezTo>
                  <a:pt x="11592" y="4059"/>
                  <a:pt x="11508" y="3876"/>
                  <a:pt x="11447" y="3874"/>
                </a:cubicBezTo>
                <a:close/>
                <a:moveTo>
                  <a:pt x="14356" y="4768"/>
                </a:moveTo>
                <a:cubicBezTo>
                  <a:pt x="14553" y="4790"/>
                  <a:pt x="14737" y="5204"/>
                  <a:pt x="14775" y="5889"/>
                </a:cubicBezTo>
                <a:cubicBezTo>
                  <a:pt x="14803" y="6371"/>
                  <a:pt x="14741" y="6775"/>
                  <a:pt x="14576" y="7182"/>
                </a:cubicBezTo>
                <a:cubicBezTo>
                  <a:pt x="14419" y="7567"/>
                  <a:pt x="14288" y="7594"/>
                  <a:pt x="14120" y="7274"/>
                </a:cubicBezTo>
                <a:cubicBezTo>
                  <a:pt x="13934" y="6919"/>
                  <a:pt x="13807" y="5999"/>
                  <a:pt x="13912" y="5767"/>
                </a:cubicBezTo>
                <a:cubicBezTo>
                  <a:pt x="13931" y="5725"/>
                  <a:pt x="13940" y="5647"/>
                  <a:pt x="13930" y="5591"/>
                </a:cubicBezTo>
                <a:cubicBezTo>
                  <a:pt x="13920" y="5536"/>
                  <a:pt x="13958" y="5348"/>
                  <a:pt x="14015" y="5178"/>
                </a:cubicBezTo>
                <a:cubicBezTo>
                  <a:pt x="14114" y="4882"/>
                  <a:pt x="14237" y="4754"/>
                  <a:pt x="14356" y="4768"/>
                </a:cubicBezTo>
                <a:close/>
                <a:moveTo>
                  <a:pt x="7291" y="4770"/>
                </a:moveTo>
                <a:cubicBezTo>
                  <a:pt x="7320" y="4775"/>
                  <a:pt x="7349" y="4792"/>
                  <a:pt x="7378" y="4816"/>
                </a:cubicBezTo>
                <a:cubicBezTo>
                  <a:pt x="7392" y="4828"/>
                  <a:pt x="7405" y="4847"/>
                  <a:pt x="7418" y="4862"/>
                </a:cubicBezTo>
                <a:cubicBezTo>
                  <a:pt x="7432" y="4878"/>
                  <a:pt x="7445" y="4894"/>
                  <a:pt x="7458" y="4913"/>
                </a:cubicBezTo>
                <a:cubicBezTo>
                  <a:pt x="7504" y="4982"/>
                  <a:pt x="7547" y="5071"/>
                  <a:pt x="7584" y="5178"/>
                </a:cubicBezTo>
                <a:cubicBezTo>
                  <a:pt x="7595" y="5208"/>
                  <a:pt x="7605" y="5238"/>
                  <a:pt x="7615" y="5270"/>
                </a:cubicBezTo>
                <a:cubicBezTo>
                  <a:pt x="7624" y="5300"/>
                  <a:pt x="7632" y="5328"/>
                  <a:pt x="7640" y="5359"/>
                </a:cubicBezTo>
                <a:cubicBezTo>
                  <a:pt x="7651" y="5401"/>
                  <a:pt x="7660" y="5446"/>
                  <a:pt x="7669" y="5492"/>
                </a:cubicBezTo>
                <a:cubicBezTo>
                  <a:pt x="7677" y="5528"/>
                  <a:pt x="7684" y="5564"/>
                  <a:pt x="7691" y="5602"/>
                </a:cubicBezTo>
                <a:cubicBezTo>
                  <a:pt x="7700" y="5657"/>
                  <a:pt x="7706" y="5715"/>
                  <a:pt x="7713" y="5772"/>
                </a:cubicBezTo>
                <a:cubicBezTo>
                  <a:pt x="7716" y="5799"/>
                  <a:pt x="7720" y="5824"/>
                  <a:pt x="7722" y="5851"/>
                </a:cubicBezTo>
                <a:cubicBezTo>
                  <a:pt x="7730" y="5941"/>
                  <a:pt x="7735" y="6035"/>
                  <a:pt x="7735" y="6129"/>
                </a:cubicBezTo>
                <a:cubicBezTo>
                  <a:pt x="7735" y="6254"/>
                  <a:pt x="7730" y="6364"/>
                  <a:pt x="7720" y="6469"/>
                </a:cubicBezTo>
                <a:cubicBezTo>
                  <a:pt x="7710" y="6576"/>
                  <a:pt x="7695" y="6674"/>
                  <a:pt x="7673" y="6766"/>
                </a:cubicBezTo>
                <a:cubicBezTo>
                  <a:pt x="7631" y="6950"/>
                  <a:pt x="7564" y="7114"/>
                  <a:pt x="7468" y="7280"/>
                </a:cubicBezTo>
                <a:cubicBezTo>
                  <a:pt x="7313" y="7547"/>
                  <a:pt x="7193" y="7594"/>
                  <a:pt x="7160" y="7401"/>
                </a:cubicBezTo>
                <a:cubicBezTo>
                  <a:pt x="7148" y="7334"/>
                  <a:pt x="7126" y="7302"/>
                  <a:pt x="7112" y="7334"/>
                </a:cubicBezTo>
                <a:cubicBezTo>
                  <a:pt x="7107" y="7346"/>
                  <a:pt x="7099" y="7344"/>
                  <a:pt x="7089" y="7334"/>
                </a:cubicBezTo>
                <a:cubicBezTo>
                  <a:pt x="7088" y="7333"/>
                  <a:pt x="7088" y="7334"/>
                  <a:pt x="7088" y="7334"/>
                </a:cubicBezTo>
                <a:cubicBezTo>
                  <a:pt x="7078" y="7322"/>
                  <a:pt x="7065" y="7302"/>
                  <a:pt x="7051" y="7272"/>
                </a:cubicBezTo>
                <a:cubicBezTo>
                  <a:pt x="7024" y="7211"/>
                  <a:pt x="6992" y="7116"/>
                  <a:pt x="6960" y="7010"/>
                </a:cubicBezTo>
                <a:cubicBezTo>
                  <a:pt x="6928" y="6904"/>
                  <a:pt x="6896" y="6787"/>
                  <a:pt x="6872" y="6675"/>
                </a:cubicBezTo>
                <a:cubicBezTo>
                  <a:pt x="6847" y="6562"/>
                  <a:pt x="6829" y="6458"/>
                  <a:pt x="6823" y="6377"/>
                </a:cubicBezTo>
                <a:cubicBezTo>
                  <a:pt x="6812" y="6226"/>
                  <a:pt x="6816" y="6057"/>
                  <a:pt x="6832" y="5891"/>
                </a:cubicBezTo>
                <a:cubicBezTo>
                  <a:pt x="6848" y="5726"/>
                  <a:pt x="6875" y="5560"/>
                  <a:pt x="6910" y="5410"/>
                </a:cubicBezTo>
                <a:cubicBezTo>
                  <a:pt x="6946" y="5258"/>
                  <a:pt x="6990" y="5124"/>
                  <a:pt x="7039" y="5016"/>
                </a:cubicBezTo>
                <a:cubicBezTo>
                  <a:pt x="7087" y="4908"/>
                  <a:pt x="7140" y="4829"/>
                  <a:pt x="7195" y="4792"/>
                </a:cubicBezTo>
                <a:cubicBezTo>
                  <a:pt x="7226" y="4771"/>
                  <a:pt x="7259" y="4765"/>
                  <a:pt x="7291" y="4770"/>
                </a:cubicBezTo>
                <a:close/>
                <a:moveTo>
                  <a:pt x="11371" y="4862"/>
                </a:moveTo>
                <a:cubicBezTo>
                  <a:pt x="11300" y="4893"/>
                  <a:pt x="11191" y="5089"/>
                  <a:pt x="11191" y="5235"/>
                </a:cubicBezTo>
                <a:cubicBezTo>
                  <a:pt x="11191" y="5297"/>
                  <a:pt x="11313" y="5346"/>
                  <a:pt x="11463" y="5346"/>
                </a:cubicBezTo>
                <a:cubicBezTo>
                  <a:pt x="11670" y="5346"/>
                  <a:pt x="11736" y="5304"/>
                  <a:pt x="11736" y="5178"/>
                </a:cubicBezTo>
                <a:cubicBezTo>
                  <a:pt x="11736" y="5066"/>
                  <a:pt x="11691" y="5016"/>
                  <a:pt x="11597" y="5016"/>
                </a:cubicBezTo>
                <a:cubicBezTo>
                  <a:pt x="11521" y="5016"/>
                  <a:pt x="11443" y="4962"/>
                  <a:pt x="11424" y="4895"/>
                </a:cubicBezTo>
                <a:cubicBezTo>
                  <a:pt x="11415" y="4860"/>
                  <a:pt x="11395" y="4852"/>
                  <a:pt x="11371" y="4862"/>
                </a:cubicBezTo>
                <a:close/>
                <a:moveTo>
                  <a:pt x="10118" y="4919"/>
                </a:moveTo>
                <a:cubicBezTo>
                  <a:pt x="10072" y="4911"/>
                  <a:pt x="10000" y="5040"/>
                  <a:pt x="10000" y="5178"/>
                </a:cubicBezTo>
                <a:cubicBezTo>
                  <a:pt x="10000" y="5270"/>
                  <a:pt x="10030" y="5346"/>
                  <a:pt x="10066" y="5346"/>
                </a:cubicBezTo>
                <a:cubicBezTo>
                  <a:pt x="10152" y="5346"/>
                  <a:pt x="10190" y="5568"/>
                  <a:pt x="10121" y="5662"/>
                </a:cubicBezTo>
                <a:cubicBezTo>
                  <a:pt x="10075" y="5725"/>
                  <a:pt x="10069" y="6143"/>
                  <a:pt x="10069" y="8927"/>
                </a:cubicBezTo>
                <a:lnTo>
                  <a:pt x="10069" y="12120"/>
                </a:lnTo>
                <a:lnTo>
                  <a:pt x="10460" y="12120"/>
                </a:lnTo>
                <a:lnTo>
                  <a:pt x="10850" y="12120"/>
                </a:lnTo>
                <a:lnTo>
                  <a:pt x="10855" y="11364"/>
                </a:lnTo>
                <a:cubicBezTo>
                  <a:pt x="10857" y="10948"/>
                  <a:pt x="10856" y="10267"/>
                  <a:pt x="10852" y="9851"/>
                </a:cubicBezTo>
                <a:cubicBezTo>
                  <a:pt x="10846" y="9237"/>
                  <a:pt x="10856" y="9081"/>
                  <a:pt x="10903" y="9016"/>
                </a:cubicBezTo>
                <a:cubicBezTo>
                  <a:pt x="10954" y="8947"/>
                  <a:pt x="10954" y="8926"/>
                  <a:pt x="10907" y="8833"/>
                </a:cubicBezTo>
                <a:cubicBezTo>
                  <a:pt x="10864" y="8747"/>
                  <a:pt x="10855" y="8454"/>
                  <a:pt x="10854" y="7204"/>
                </a:cubicBezTo>
                <a:cubicBezTo>
                  <a:pt x="10854" y="6365"/>
                  <a:pt x="10846" y="5652"/>
                  <a:pt x="10836" y="5616"/>
                </a:cubicBezTo>
                <a:cubicBezTo>
                  <a:pt x="10788" y="5443"/>
                  <a:pt x="10897" y="5265"/>
                  <a:pt x="11024" y="5311"/>
                </a:cubicBezTo>
                <a:cubicBezTo>
                  <a:pt x="11129" y="5348"/>
                  <a:pt x="11160" y="5320"/>
                  <a:pt x="11149" y="5202"/>
                </a:cubicBezTo>
                <a:cubicBezTo>
                  <a:pt x="11138" y="5087"/>
                  <a:pt x="11044" y="5039"/>
                  <a:pt x="10807" y="5030"/>
                </a:cubicBezTo>
                <a:cubicBezTo>
                  <a:pt x="10499" y="5018"/>
                  <a:pt x="10480" y="5033"/>
                  <a:pt x="10470" y="5273"/>
                </a:cubicBezTo>
                <a:cubicBezTo>
                  <a:pt x="10464" y="5435"/>
                  <a:pt x="10435" y="5527"/>
                  <a:pt x="10391" y="5527"/>
                </a:cubicBezTo>
                <a:cubicBezTo>
                  <a:pt x="10339" y="5527"/>
                  <a:pt x="10326" y="5459"/>
                  <a:pt x="10334" y="5238"/>
                </a:cubicBezTo>
                <a:cubicBezTo>
                  <a:pt x="10344" y="4985"/>
                  <a:pt x="10335" y="4958"/>
                  <a:pt x="10258" y="5011"/>
                </a:cubicBezTo>
                <a:cubicBezTo>
                  <a:pt x="10209" y="5044"/>
                  <a:pt x="10161" y="5030"/>
                  <a:pt x="10152" y="4978"/>
                </a:cubicBezTo>
                <a:cubicBezTo>
                  <a:pt x="10146" y="4941"/>
                  <a:pt x="10133" y="4921"/>
                  <a:pt x="10118" y="4919"/>
                </a:cubicBezTo>
                <a:close/>
                <a:moveTo>
                  <a:pt x="11170" y="6950"/>
                </a:moveTo>
                <a:cubicBezTo>
                  <a:pt x="11065" y="6956"/>
                  <a:pt x="11064" y="7012"/>
                  <a:pt x="11068" y="7231"/>
                </a:cubicBezTo>
                <a:cubicBezTo>
                  <a:pt x="11072" y="7523"/>
                  <a:pt x="11077" y="7529"/>
                  <a:pt x="11352" y="7507"/>
                </a:cubicBezTo>
                <a:cubicBezTo>
                  <a:pt x="11596" y="7486"/>
                  <a:pt x="11627" y="7457"/>
                  <a:pt x="11591" y="7301"/>
                </a:cubicBezTo>
                <a:cubicBezTo>
                  <a:pt x="11567" y="7202"/>
                  <a:pt x="11552" y="7090"/>
                  <a:pt x="11556" y="7050"/>
                </a:cubicBezTo>
                <a:cubicBezTo>
                  <a:pt x="11561" y="7010"/>
                  <a:pt x="11452" y="6970"/>
                  <a:pt x="11313" y="6958"/>
                </a:cubicBezTo>
                <a:cubicBezTo>
                  <a:pt x="11252" y="6953"/>
                  <a:pt x="11205" y="6948"/>
                  <a:pt x="11170" y="6950"/>
                </a:cubicBezTo>
                <a:close/>
                <a:moveTo>
                  <a:pt x="11210" y="8511"/>
                </a:moveTo>
                <a:cubicBezTo>
                  <a:pt x="11070" y="8501"/>
                  <a:pt x="11055" y="8525"/>
                  <a:pt x="11055" y="8776"/>
                </a:cubicBezTo>
                <a:cubicBezTo>
                  <a:pt x="11055" y="8929"/>
                  <a:pt x="11065" y="9091"/>
                  <a:pt x="11077" y="9135"/>
                </a:cubicBezTo>
                <a:cubicBezTo>
                  <a:pt x="11106" y="9236"/>
                  <a:pt x="11155" y="9225"/>
                  <a:pt x="11242" y="9100"/>
                </a:cubicBezTo>
                <a:cubicBezTo>
                  <a:pt x="11281" y="9044"/>
                  <a:pt x="11328" y="9056"/>
                  <a:pt x="11353" y="9127"/>
                </a:cubicBezTo>
                <a:cubicBezTo>
                  <a:pt x="11416" y="9306"/>
                  <a:pt x="11436" y="9177"/>
                  <a:pt x="11399" y="8827"/>
                </a:cubicBezTo>
                <a:cubicBezTo>
                  <a:pt x="11371" y="8567"/>
                  <a:pt x="11344" y="8521"/>
                  <a:pt x="11210" y="8511"/>
                </a:cubicBezTo>
                <a:close/>
                <a:moveTo>
                  <a:pt x="11109" y="10183"/>
                </a:moveTo>
                <a:cubicBezTo>
                  <a:pt x="11070" y="10183"/>
                  <a:pt x="11068" y="10241"/>
                  <a:pt x="11100" y="10486"/>
                </a:cubicBezTo>
                <a:cubicBezTo>
                  <a:pt x="11149" y="10863"/>
                  <a:pt x="11157" y="10865"/>
                  <a:pt x="11157" y="10489"/>
                </a:cubicBezTo>
                <a:cubicBezTo>
                  <a:pt x="11157" y="10309"/>
                  <a:pt x="11138" y="10183"/>
                  <a:pt x="11109" y="10183"/>
                </a:cubicBezTo>
                <a:close/>
                <a:moveTo>
                  <a:pt x="11358" y="10208"/>
                </a:moveTo>
                <a:cubicBezTo>
                  <a:pt x="11281" y="10187"/>
                  <a:pt x="11261" y="10221"/>
                  <a:pt x="11282" y="10335"/>
                </a:cubicBezTo>
                <a:cubicBezTo>
                  <a:pt x="11297" y="10419"/>
                  <a:pt x="11311" y="10528"/>
                  <a:pt x="11313" y="10578"/>
                </a:cubicBezTo>
                <a:cubicBezTo>
                  <a:pt x="11316" y="10628"/>
                  <a:pt x="11320" y="10696"/>
                  <a:pt x="11323" y="10729"/>
                </a:cubicBezTo>
                <a:cubicBezTo>
                  <a:pt x="11325" y="10762"/>
                  <a:pt x="11352" y="10788"/>
                  <a:pt x="11382" y="10788"/>
                </a:cubicBezTo>
                <a:cubicBezTo>
                  <a:pt x="11414" y="10788"/>
                  <a:pt x="11430" y="10723"/>
                  <a:pt x="11419" y="10624"/>
                </a:cubicBezTo>
                <a:cubicBezTo>
                  <a:pt x="11409" y="10532"/>
                  <a:pt x="11414" y="10406"/>
                  <a:pt x="11431" y="10345"/>
                </a:cubicBezTo>
                <a:cubicBezTo>
                  <a:pt x="11450" y="10279"/>
                  <a:pt x="11421" y="10225"/>
                  <a:pt x="11358" y="10208"/>
                </a:cubicBezTo>
                <a:close/>
                <a:moveTo>
                  <a:pt x="6361" y="12482"/>
                </a:moveTo>
                <a:lnTo>
                  <a:pt x="6361" y="17020"/>
                </a:lnTo>
                <a:lnTo>
                  <a:pt x="6361" y="21555"/>
                </a:lnTo>
                <a:lnTo>
                  <a:pt x="10816" y="21555"/>
                </a:lnTo>
                <a:lnTo>
                  <a:pt x="15273" y="21555"/>
                </a:lnTo>
                <a:lnTo>
                  <a:pt x="15273" y="17020"/>
                </a:lnTo>
                <a:lnTo>
                  <a:pt x="15273" y="12482"/>
                </a:lnTo>
                <a:lnTo>
                  <a:pt x="10816" y="12482"/>
                </a:lnTo>
                <a:lnTo>
                  <a:pt x="6361" y="12482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32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5380" y="4141634"/>
            <a:ext cx="3084711" cy="873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42340" y="511014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0" fill="hold"/>
                                        <p:tgtEl>
                                          <p:spTgt spid="3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2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ubtitle 2"/>
          <p:cNvSpPr txBox="1">
            <a:spLocks noGrp="1"/>
          </p:cNvSpPr>
          <p:nvPr>
            <p:ph type="body" sz="quarter" idx="4294967295"/>
          </p:nvPr>
        </p:nvSpPr>
        <p:spPr>
          <a:xfrm>
            <a:off x="3082826" y="2240197"/>
            <a:ext cx="6026348" cy="1145374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Bilateral optic atrophy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Progressive painless visual loss</a:t>
            </a:r>
          </a:p>
        </p:txBody>
      </p:sp>
      <p:sp>
        <p:nvSpPr>
          <p:cNvPr id="331" name="TextBox 3"/>
          <p:cNvSpPr txBox="1"/>
          <p:nvPr/>
        </p:nvSpPr>
        <p:spPr>
          <a:xfrm>
            <a:off x="2829916" y="4032429"/>
            <a:ext cx="6532165" cy="570862"/>
          </a:xfrm>
          <a:prstGeom prst="rect">
            <a:avLst/>
          </a:prstGeom>
          <a:solidFill>
            <a:srgbClr val="FFFFFF"/>
          </a:solidFill>
          <a:ln>
            <a:solidFill>
              <a:srgbClr val="1F939A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600" b="1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What causes should be ruled out first?</a:t>
            </a:r>
          </a:p>
        </p:txBody>
      </p:sp>
      <p:sp>
        <p:nvSpPr>
          <p:cNvPr id="332" name="Title 1"/>
          <p:cNvSpPr txBox="1"/>
          <p:nvPr/>
        </p:nvSpPr>
        <p:spPr>
          <a:xfrm>
            <a:off x="344767" y="96444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Potential Neuro-Ophthalmic Differential</a:t>
            </a:r>
          </a:p>
        </p:txBody>
      </p:sp>
      <p:pic>
        <p:nvPicPr>
          <p:cNvPr id="333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02909" y="514391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66" fill="hold"/>
                                        <p:tgtEl>
                                          <p:spTgt spid="3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333"/>
                </p:tgtEl>
              </p:cMediaNode>
            </p:audio>
          </p:childTnLst>
        </p:cTn>
      </p:par>
    </p:tnLst>
    <p:bldLst>
      <p:bldP spid="331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1783522" y="2190082"/>
            <a:ext cx="8624956" cy="3290462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Compressive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Infiltrative/neoplastic optic neuropathy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Paraneoplastic optic neuropathy/retinopathy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Inflammatory optic neuropathy (atypical)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Hereditary / Toxic / Nutritional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Infectious optic neuropathy</a:t>
            </a:r>
          </a:p>
        </p:txBody>
      </p:sp>
      <p:sp>
        <p:nvSpPr>
          <p:cNvPr id="336" name="TextBox 4"/>
          <p:cNvSpPr txBox="1"/>
          <p:nvPr/>
        </p:nvSpPr>
        <p:spPr>
          <a:xfrm>
            <a:off x="7241533" y="5677205"/>
            <a:ext cx="4651420" cy="570862"/>
          </a:xfrm>
          <a:prstGeom prst="rect">
            <a:avLst/>
          </a:prstGeom>
          <a:solidFill>
            <a:srgbClr val="FFFFFF"/>
          </a:solidFill>
          <a:ln>
            <a:solidFill>
              <a:srgbClr val="1F939A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600" b="1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What would you do next?</a:t>
            </a:r>
          </a:p>
        </p:txBody>
      </p:sp>
      <p:sp>
        <p:nvSpPr>
          <p:cNvPr id="337" name="Title 1"/>
          <p:cNvSpPr txBox="1"/>
          <p:nvPr/>
        </p:nvSpPr>
        <p:spPr>
          <a:xfrm>
            <a:off x="344768" y="96444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Potential Neuro-Ophthalmic Differential</a:t>
            </a:r>
            <a:endParaRPr sz="4400"/>
          </a:p>
          <a:p>
            <a:pPr algn="ctr">
              <a:lnSpc>
                <a:spcPct val="90000"/>
              </a:lnSpc>
              <a:defRPr sz="44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endParaRPr sz="4400"/>
          </a:p>
          <a:p>
            <a:pPr algn="ctr">
              <a:lnSpc>
                <a:spcPct val="90000"/>
              </a:lnSpc>
              <a:defRPr sz="22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r>
              <a:t>Painless, bilateral, progressive vision loss</a:t>
            </a:r>
          </a:p>
        </p:txBody>
      </p:sp>
      <p:pic>
        <p:nvPicPr>
          <p:cNvPr id="338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08158" y="479557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98" fill="hold"/>
                                        <p:tgtEl>
                                          <p:spTgt spid="3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338"/>
                </p:tgtEl>
              </p:cMediaNode>
            </p:audio>
          </p:childTnLst>
        </p:cTn>
      </p:par>
    </p:tnLst>
    <p:bldLst>
      <p:bldP spid="336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3432061" y="2504969"/>
            <a:ext cx="7348057" cy="3493179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MRI (brain and orbits)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Blood tests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CBC, metabolic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ESR, CRP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B12 Vitamin (cobalamin), serum folate</a:t>
            </a:r>
          </a:p>
          <a:p>
            <a:pPr marL="685800" lvl="1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FTA-ABS, VDRL, TST</a:t>
            </a:r>
          </a:p>
        </p:txBody>
      </p:sp>
      <p:sp>
        <p:nvSpPr>
          <p:cNvPr id="341" name="Title 1"/>
          <p:cNvSpPr txBox="1"/>
          <p:nvPr/>
        </p:nvSpPr>
        <p:spPr>
          <a:xfrm>
            <a:off x="344767" y="96444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Painless, bilateral, progressive vision loss</a:t>
            </a:r>
          </a:p>
          <a:p>
            <a:pPr algn="ctr">
              <a:lnSpc>
                <a:spcPct val="90000"/>
              </a:lnSpc>
              <a:defRPr sz="22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endParaRPr/>
          </a:p>
          <a:p>
            <a:pPr algn="ctr">
              <a:lnSpc>
                <a:spcPct val="90000"/>
              </a:lnSpc>
              <a:defRPr sz="22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r>
              <a:t>Diagnostic process</a:t>
            </a:r>
          </a:p>
        </p:txBody>
      </p:sp>
      <p:pic>
        <p:nvPicPr>
          <p:cNvPr id="34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90479" y="514391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24" fill="hold"/>
                                        <p:tgtEl>
                                          <p:spTgt spid="3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4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Follow up with results: 2 weeks later</a:t>
            </a:r>
          </a:p>
        </p:txBody>
      </p:sp>
      <p:graphicFrame>
        <p:nvGraphicFramePr>
          <p:cNvPr id="345" name="Tabla 9"/>
          <p:cNvGraphicFramePr/>
          <p:nvPr/>
        </p:nvGraphicFramePr>
        <p:xfrm>
          <a:off x="1086838" y="1169830"/>
          <a:ext cx="10018320" cy="4825657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449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172"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OD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2000" b="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defRPr>
                      </a:pPr>
                      <a:endParaRPr/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OS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825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Light perception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Hand motion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57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Mild nuclear slcerosis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Anterior segment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Mild nuclear slcerosis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664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Sluggish contraction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RAPD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light-near dissociation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Pupillary reflexes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Sluggish contraction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RAPD</a:t>
                      </a:r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No light-near dissociation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0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Sharp, flat, temporal pallor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Optic nerve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Sharp, flat, temporal pallor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46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4070" y="509032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18" fill="hold"/>
                                        <p:tgtEl>
                                          <p:spTgt spid="3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4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Follow up with results: 2 weeks later</a:t>
            </a:r>
          </a:p>
        </p:txBody>
      </p:sp>
      <p:pic>
        <p:nvPicPr>
          <p:cNvPr id="349" name="FLORES OLVERA_FERNANDO_S04-6969_19640530_Male_Color_WF_20221122152429_OS_20230223093641_-0.100000016391277_0.jpg" descr="FLORES OLVERA_FERNANDO_S04-6969_19640530_Male_Color_WF_20221122152429_OS_20230223093641_-0.100000016391277_0.jpg"/>
          <p:cNvPicPr>
            <a:picLocks noChangeAspect="1"/>
          </p:cNvPicPr>
          <p:nvPr/>
        </p:nvPicPr>
        <p:blipFill>
          <a:blip r:embed="rId4"/>
          <a:srcRect l="171" t="143" r="182" b="880"/>
          <a:stretch>
            <a:fillRect/>
          </a:stretch>
        </p:blipFill>
        <p:spPr>
          <a:xfrm>
            <a:off x="6291245" y="1369154"/>
            <a:ext cx="4600179" cy="4566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3" extrusionOk="0">
                <a:moveTo>
                  <a:pt x="10862" y="0"/>
                </a:moveTo>
                <a:cubicBezTo>
                  <a:pt x="10231" y="12"/>
                  <a:pt x="9858" y="25"/>
                  <a:pt x="9828" y="41"/>
                </a:cubicBezTo>
                <a:cubicBezTo>
                  <a:pt x="9752" y="81"/>
                  <a:pt x="9385" y="155"/>
                  <a:pt x="9014" y="206"/>
                </a:cubicBezTo>
                <a:cubicBezTo>
                  <a:pt x="8254" y="309"/>
                  <a:pt x="6993" y="711"/>
                  <a:pt x="6114" y="1118"/>
                </a:cubicBezTo>
                <a:cubicBezTo>
                  <a:pt x="6112" y="1119"/>
                  <a:pt x="6109" y="1120"/>
                  <a:pt x="6107" y="1121"/>
                </a:cubicBezTo>
                <a:cubicBezTo>
                  <a:pt x="5692" y="1323"/>
                  <a:pt x="5292" y="1550"/>
                  <a:pt x="4910" y="1799"/>
                </a:cubicBezTo>
                <a:cubicBezTo>
                  <a:pt x="4889" y="1813"/>
                  <a:pt x="4867" y="1828"/>
                  <a:pt x="4845" y="1842"/>
                </a:cubicBezTo>
                <a:cubicBezTo>
                  <a:pt x="4814" y="1863"/>
                  <a:pt x="4783" y="1883"/>
                  <a:pt x="4752" y="1904"/>
                </a:cubicBezTo>
                <a:cubicBezTo>
                  <a:pt x="4692" y="1945"/>
                  <a:pt x="4632" y="1986"/>
                  <a:pt x="4573" y="2028"/>
                </a:cubicBezTo>
                <a:cubicBezTo>
                  <a:pt x="4571" y="2029"/>
                  <a:pt x="4569" y="2032"/>
                  <a:pt x="4567" y="2033"/>
                </a:cubicBezTo>
                <a:cubicBezTo>
                  <a:pt x="2779" y="3307"/>
                  <a:pt x="1443" y="5083"/>
                  <a:pt x="686" y="7198"/>
                </a:cubicBezTo>
                <a:cubicBezTo>
                  <a:pt x="543" y="7618"/>
                  <a:pt x="413" y="8059"/>
                  <a:pt x="319" y="8445"/>
                </a:cubicBezTo>
                <a:cubicBezTo>
                  <a:pt x="239" y="8795"/>
                  <a:pt x="170" y="9177"/>
                  <a:pt x="149" y="9400"/>
                </a:cubicBezTo>
                <a:cubicBezTo>
                  <a:pt x="121" y="9697"/>
                  <a:pt x="67" y="9959"/>
                  <a:pt x="30" y="9982"/>
                </a:cubicBezTo>
                <a:cubicBezTo>
                  <a:pt x="19" y="9989"/>
                  <a:pt x="9" y="10249"/>
                  <a:pt x="0" y="10673"/>
                </a:cubicBezTo>
                <a:cubicBezTo>
                  <a:pt x="12" y="11084"/>
                  <a:pt x="26" y="11320"/>
                  <a:pt x="43" y="11330"/>
                </a:cubicBezTo>
                <a:cubicBezTo>
                  <a:pt x="87" y="11357"/>
                  <a:pt x="121" y="11535"/>
                  <a:pt x="121" y="11725"/>
                </a:cubicBezTo>
                <a:cubicBezTo>
                  <a:pt x="121" y="12491"/>
                  <a:pt x="499" y="13973"/>
                  <a:pt x="952" y="15069"/>
                </a:cubicBezTo>
                <a:cubicBezTo>
                  <a:pt x="1083" y="15372"/>
                  <a:pt x="1227" y="15667"/>
                  <a:pt x="1383" y="15954"/>
                </a:cubicBezTo>
                <a:cubicBezTo>
                  <a:pt x="2974" y="18841"/>
                  <a:pt x="5894" y="20934"/>
                  <a:pt x="9094" y="21449"/>
                </a:cubicBezTo>
                <a:cubicBezTo>
                  <a:pt x="10032" y="21600"/>
                  <a:pt x="11945" y="21564"/>
                  <a:pt x="12890" y="21378"/>
                </a:cubicBezTo>
                <a:cubicBezTo>
                  <a:pt x="15700" y="20825"/>
                  <a:pt x="18170" y="19165"/>
                  <a:pt x="19723" y="16829"/>
                </a:cubicBezTo>
                <a:cubicBezTo>
                  <a:pt x="19765" y="16766"/>
                  <a:pt x="19804" y="16702"/>
                  <a:pt x="19845" y="16639"/>
                </a:cubicBezTo>
                <a:cubicBezTo>
                  <a:pt x="19878" y="16585"/>
                  <a:pt x="19913" y="16531"/>
                  <a:pt x="19945" y="16478"/>
                </a:cubicBezTo>
                <a:cubicBezTo>
                  <a:pt x="19953" y="16465"/>
                  <a:pt x="19960" y="16454"/>
                  <a:pt x="19968" y="16441"/>
                </a:cubicBezTo>
                <a:cubicBezTo>
                  <a:pt x="20009" y="16373"/>
                  <a:pt x="20049" y="16303"/>
                  <a:pt x="20089" y="16233"/>
                </a:cubicBezTo>
                <a:cubicBezTo>
                  <a:pt x="20090" y="16231"/>
                  <a:pt x="20091" y="16230"/>
                  <a:pt x="20092" y="16228"/>
                </a:cubicBezTo>
                <a:cubicBezTo>
                  <a:pt x="20096" y="16222"/>
                  <a:pt x="20099" y="16218"/>
                  <a:pt x="20102" y="16213"/>
                </a:cubicBezTo>
                <a:cubicBezTo>
                  <a:pt x="20139" y="16147"/>
                  <a:pt x="20176" y="16081"/>
                  <a:pt x="20212" y="16014"/>
                </a:cubicBezTo>
                <a:cubicBezTo>
                  <a:pt x="20252" y="15939"/>
                  <a:pt x="20292" y="15864"/>
                  <a:pt x="20331" y="15788"/>
                </a:cubicBezTo>
                <a:cubicBezTo>
                  <a:pt x="20828" y="14810"/>
                  <a:pt x="21267" y="13382"/>
                  <a:pt x="21421" y="12334"/>
                </a:cubicBezTo>
                <a:cubicBezTo>
                  <a:pt x="21433" y="12230"/>
                  <a:pt x="21445" y="12128"/>
                  <a:pt x="21453" y="12025"/>
                </a:cubicBezTo>
                <a:cubicBezTo>
                  <a:pt x="21460" y="11935"/>
                  <a:pt x="21469" y="11848"/>
                  <a:pt x="21479" y="11768"/>
                </a:cubicBezTo>
                <a:cubicBezTo>
                  <a:pt x="21480" y="11726"/>
                  <a:pt x="21481" y="11684"/>
                  <a:pt x="21481" y="11645"/>
                </a:cubicBezTo>
                <a:cubicBezTo>
                  <a:pt x="21481" y="11411"/>
                  <a:pt x="21517" y="11198"/>
                  <a:pt x="21561" y="11171"/>
                </a:cubicBezTo>
                <a:cubicBezTo>
                  <a:pt x="21576" y="11161"/>
                  <a:pt x="21589" y="10958"/>
                  <a:pt x="21600" y="10611"/>
                </a:cubicBezTo>
                <a:cubicBezTo>
                  <a:pt x="21591" y="10271"/>
                  <a:pt x="21582" y="10067"/>
                  <a:pt x="21572" y="10061"/>
                </a:cubicBezTo>
                <a:cubicBezTo>
                  <a:pt x="21535" y="10038"/>
                  <a:pt x="21481" y="9773"/>
                  <a:pt x="21453" y="9471"/>
                </a:cubicBezTo>
                <a:cubicBezTo>
                  <a:pt x="21342" y="8276"/>
                  <a:pt x="20785" y="6598"/>
                  <a:pt x="20111" y="5431"/>
                </a:cubicBezTo>
                <a:cubicBezTo>
                  <a:pt x="19282" y="3996"/>
                  <a:pt x="18064" y="2717"/>
                  <a:pt x="16682" y="1795"/>
                </a:cubicBezTo>
                <a:cubicBezTo>
                  <a:pt x="16026" y="1367"/>
                  <a:pt x="15318" y="1010"/>
                  <a:pt x="14569" y="730"/>
                </a:cubicBezTo>
                <a:cubicBezTo>
                  <a:pt x="13901" y="494"/>
                  <a:pt x="13118" y="280"/>
                  <a:pt x="12588" y="202"/>
                </a:cubicBezTo>
                <a:cubicBezTo>
                  <a:pt x="12443" y="181"/>
                  <a:pt x="12310" y="157"/>
                  <a:pt x="12191" y="133"/>
                </a:cubicBezTo>
                <a:cubicBezTo>
                  <a:pt x="12171" y="131"/>
                  <a:pt x="12150" y="129"/>
                  <a:pt x="12135" y="129"/>
                </a:cubicBezTo>
                <a:cubicBezTo>
                  <a:pt x="11996" y="128"/>
                  <a:pt x="11860" y="93"/>
                  <a:pt x="11833" y="49"/>
                </a:cubicBezTo>
                <a:cubicBezTo>
                  <a:pt x="11823" y="31"/>
                  <a:pt x="11569" y="17"/>
                  <a:pt x="11121" y="6"/>
                </a:cubicBezTo>
                <a:cubicBezTo>
                  <a:pt x="11038" y="4"/>
                  <a:pt x="10960" y="2"/>
                  <a:pt x="10864" y="0"/>
                </a:cubicBezTo>
                <a:lnTo>
                  <a:pt x="10862" y="0"/>
                </a:lnTo>
                <a:close/>
                <a:moveTo>
                  <a:pt x="20812" y="378"/>
                </a:moveTo>
                <a:cubicBezTo>
                  <a:pt x="20813" y="382"/>
                  <a:pt x="20814" y="386"/>
                  <a:pt x="20815" y="389"/>
                </a:cubicBezTo>
                <a:cubicBezTo>
                  <a:pt x="20854" y="383"/>
                  <a:pt x="20894" y="392"/>
                  <a:pt x="20924" y="410"/>
                </a:cubicBezTo>
                <a:cubicBezTo>
                  <a:pt x="20938" y="403"/>
                  <a:pt x="20953" y="398"/>
                  <a:pt x="20968" y="399"/>
                </a:cubicBezTo>
                <a:cubicBezTo>
                  <a:pt x="20997" y="400"/>
                  <a:pt x="21023" y="414"/>
                  <a:pt x="21039" y="440"/>
                </a:cubicBezTo>
                <a:cubicBezTo>
                  <a:pt x="21041" y="444"/>
                  <a:pt x="21043" y="449"/>
                  <a:pt x="21045" y="453"/>
                </a:cubicBezTo>
                <a:cubicBezTo>
                  <a:pt x="21050" y="440"/>
                  <a:pt x="21059" y="428"/>
                  <a:pt x="21071" y="417"/>
                </a:cubicBezTo>
                <a:cubicBezTo>
                  <a:pt x="21052" y="408"/>
                  <a:pt x="21032" y="400"/>
                  <a:pt x="21011" y="393"/>
                </a:cubicBezTo>
                <a:cubicBezTo>
                  <a:pt x="20988" y="389"/>
                  <a:pt x="20965" y="385"/>
                  <a:pt x="20938" y="382"/>
                </a:cubicBezTo>
                <a:cubicBezTo>
                  <a:pt x="20894" y="377"/>
                  <a:pt x="20855" y="377"/>
                  <a:pt x="20823" y="378"/>
                </a:cubicBezTo>
                <a:cubicBezTo>
                  <a:pt x="20818" y="378"/>
                  <a:pt x="20816" y="378"/>
                  <a:pt x="20812" y="378"/>
                </a:cubicBezTo>
                <a:close/>
                <a:moveTo>
                  <a:pt x="21047" y="520"/>
                </a:moveTo>
                <a:cubicBezTo>
                  <a:pt x="21040" y="537"/>
                  <a:pt x="21028" y="551"/>
                  <a:pt x="21011" y="562"/>
                </a:cubicBezTo>
                <a:cubicBezTo>
                  <a:pt x="20986" y="577"/>
                  <a:pt x="20955" y="578"/>
                  <a:pt x="20929" y="567"/>
                </a:cubicBezTo>
                <a:cubicBezTo>
                  <a:pt x="20923" y="572"/>
                  <a:pt x="20917" y="578"/>
                  <a:pt x="20910" y="582"/>
                </a:cubicBezTo>
                <a:cubicBezTo>
                  <a:pt x="20942" y="585"/>
                  <a:pt x="20977" y="589"/>
                  <a:pt x="21011" y="590"/>
                </a:cubicBezTo>
                <a:cubicBezTo>
                  <a:pt x="21012" y="590"/>
                  <a:pt x="21012" y="590"/>
                  <a:pt x="21013" y="590"/>
                </a:cubicBezTo>
                <a:cubicBezTo>
                  <a:pt x="21042" y="588"/>
                  <a:pt x="21069" y="586"/>
                  <a:pt x="21091" y="582"/>
                </a:cubicBezTo>
                <a:cubicBezTo>
                  <a:pt x="21070" y="566"/>
                  <a:pt x="21054" y="544"/>
                  <a:pt x="21047" y="520"/>
                </a:cubicBezTo>
                <a:close/>
                <a:moveTo>
                  <a:pt x="19843" y="21125"/>
                </a:moveTo>
                <a:cubicBezTo>
                  <a:pt x="19841" y="21125"/>
                  <a:pt x="19839" y="21126"/>
                  <a:pt x="19837" y="21127"/>
                </a:cubicBezTo>
                <a:cubicBezTo>
                  <a:pt x="19836" y="21128"/>
                  <a:pt x="19834" y="21128"/>
                  <a:pt x="19833" y="21129"/>
                </a:cubicBezTo>
                <a:cubicBezTo>
                  <a:pt x="19833" y="21129"/>
                  <a:pt x="19834" y="21131"/>
                  <a:pt x="19833" y="21131"/>
                </a:cubicBezTo>
                <a:cubicBezTo>
                  <a:pt x="19838" y="21130"/>
                  <a:pt x="19843" y="21129"/>
                  <a:pt x="19848" y="21129"/>
                </a:cubicBezTo>
                <a:cubicBezTo>
                  <a:pt x="19846" y="21127"/>
                  <a:pt x="19845" y="21126"/>
                  <a:pt x="19843" y="21125"/>
                </a:cubicBezTo>
                <a:close/>
                <a:moveTo>
                  <a:pt x="19828" y="21301"/>
                </a:moveTo>
                <a:cubicBezTo>
                  <a:pt x="19832" y="21311"/>
                  <a:pt x="19837" y="21318"/>
                  <a:pt x="19843" y="21320"/>
                </a:cubicBezTo>
                <a:cubicBezTo>
                  <a:pt x="19845" y="21321"/>
                  <a:pt x="19849" y="21323"/>
                  <a:pt x="19852" y="21322"/>
                </a:cubicBezTo>
                <a:cubicBezTo>
                  <a:pt x="19855" y="21321"/>
                  <a:pt x="19858" y="21318"/>
                  <a:pt x="19861" y="21314"/>
                </a:cubicBezTo>
                <a:cubicBezTo>
                  <a:pt x="19864" y="21311"/>
                  <a:pt x="19866" y="21307"/>
                  <a:pt x="19869" y="21303"/>
                </a:cubicBezTo>
                <a:cubicBezTo>
                  <a:pt x="19855" y="21306"/>
                  <a:pt x="19841" y="21305"/>
                  <a:pt x="19828" y="2130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50" name="FLORES OLVERA_FERNANDO_S04-6969_19640530_Male_Color_WF_20221122152156_OD_20230223093619_0.719999969005585_0.jpg" descr="FLORES OLVERA_FERNANDO_S04-6969_19640530_Male_Color_WF_20221122152156_OD_20230223093619_0.719999969005585_0.jpg"/>
          <p:cNvPicPr>
            <a:picLocks noChangeAspect="1"/>
          </p:cNvPicPr>
          <p:nvPr/>
        </p:nvPicPr>
        <p:blipFill>
          <a:blip r:embed="rId5"/>
          <a:srcRect l="170" t="147" r="209" b="785"/>
          <a:stretch>
            <a:fillRect/>
          </a:stretch>
        </p:blipFill>
        <p:spPr>
          <a:xfrm>
            <a:off x="1176602" y="1369384"/>
            <a:ext cx="4596608" cy="4571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8" extrusionOk="0">
                <a:moveTo>
                  <a:pt x="10714" y="0"/>
                </a:moveTo>
                <a:cubicBezTo>
                  <a:pt x="10163" y="12"/>
                  <a:pt x="9863" y="28"/>
                  <a:pt x="9851" y="47"/>
                </a:cubicBezTo>
                <a:cubicBezTo>
                  <a:pt x="9824" y="91"/>
                  <a:pt x="9671" y="128"/>
                  <a:pt x="9509" y="129"/>
                </a:cubicBezTo>
                <a:cubicBezTo>
                  <a:pt x="9348" y="130"/>
                  <a:pt x="8913" y="198"/>
                  <a:pt x="8542" y="281"/>
                </a:cubicBezTo>
                <a:cubicBezTo>
                  <a:pt x="4400" y="1200"/>
                  <a:pt x="1242" y="4321"/>
                  <a:pt x="313" y="8413"/>
                </a:cubicBezTo>
                <a:cubicBezTo>
                  <a:pt x="209" y="8874"/>
                  <a:pt x="123" y="9364"/>
                  <a:pt x="123" y="9504"/>
                </a:cubicBezTo>
                <a:cubicBezTo>
                  <a:pt x="123" y="9644"/>
                  <a:pt x="87" y="9780"/>
                  <a:pt x="43" y="9807"/>
                </a:cubicBezTo>
                <a:cubicBezTo>
                  <a:pt x="26" y="9818"/>
                  <a:pt x="12" y="10061"/>
                  <a:pt x="0" y="10496"/>
                </a:cubicBezTo>
                <a:cubicBezTo>
                  <a:pt x="9" y="10896"/>
                  <a:pt x="19" y="11147"/>
                  <a:pt x="30" y="11154"/>
                </a:cubicBezTo>
                <a:cubicBezTo>
                  <a:pt x="67" y="11177"/>
                  <a:pt x="124" y="11455"/>
                  <a:pt x="153" y="11773"/>
                </a:cubicBezTo>
                <a:cubicBezTo>
                  <a:pt x="231" y="12617"/>
                  <a:pt x="625" y="14226"/>
                  <a:pt x="863" y="14668"/>
                </a:cubicBezTo>
                <a:cubicBezTo>
                  <a:pt x="911" y="14755"/>
                  <a:pt x="953" y="14844"/>
                  <a:pt x="959" y="14866"/>
                </a:cubicBezTo>
                <a:cubicBezTo>
                  <a:pt x="964" y="14888"/>
                  <a:pt x="1047" y="15081"/>
                  <a:pt x="1141" y="15293"/>
                </a:cubicBezTo>
                <a:cubicBezTo>
                  <a:pt x="1236" y="15504"/>
                  <a:pt x="1313" y="15694"/>
                  <a:pt x="1313" y="15715"/>
                </a:cubicBezTo>
                <a:cubicBezTo>
                  <a:pt x="1313" y="15737"/>
                  <a:pt x="1496" y="16065"/>
                  <a:pt x="1719" y="16445"/>
                </a:cubicBezTo>
                <a:cubicBezTo>
                  <a:pt x="3352" y="19222"/>
                  <a:pt x="6210" y="21072"/>
                  <a:pt x="9534" y="21504"/>
                </a:cubicBezTo>
                <a:cubicBezTo>
                  <a:pt x="9665" y="21521"/>
                  <a:pt x="10148" y="21540"/>
                  <a:pt x="10608" y="21547"/>
                </a:cubicBezTo>
                <a:cubicBezTo>
                  <a:pt x="14317" y="21600"/>
                  <a:pt x="17709" y="19851"/>
                  <a:pt x="19698" y="16859"/>
                </a:cubicBezTo>
                <a:cubicBezTo>
                  <a:pt x="20722" y="15317"/>
                  <a:pt x="21364" y="13454"/>
                  <a:pt x="21462" y="11738"/>
                </a:cubicBezTo>
                <a:cubicBezTo>
                  <a:pt x="21489" y="11265"/>
                  <a:pt x="21541" y="10859"/>
                  <a:pt x="21578" y="10836"/>
                </a:cubicBezTo>
                <a:cubicBezTo>
                  <a:pt x="21585" y="10831"/>
                  <a:pt x="21593" y="10702"/>
                  <a:pt x="21600" y="10507"/>
                </a:cubicBezTo>
                <a:cubicBezTo>
                  <a:pt x="21590" y="10264"/>
                  <a:pt x="21579" y="10135"/>
                  <a:pt x="21566" y="10127"/>
                </a:cubicBezTo>
                <a:cubicBezTo>
                  <a:pt x="21523" y="10100"/>
                  <a:pt x="21486" y="9935"/>
                  <a:pt x="21486" y="9760"/>
                </a:cubicBezTo>
                <a:cubicBezTo>
                  <a:pt x="21486" y="9730"/>
                  <a:pt x="21485" y="9698"/>
                  <a:pt x="21484" y="9667"/>
                </a:cubicBezTo>
                <a:cubicBezTo>
                  <a:pt x="21483" y="9632"/>
                  <a:pt x="21481" y="9593"/>
                  <a:pt x="21477" y="9551"/>
                </a:cubicBezTo>
                <a:cubicBezTo>
                  <a:pt x="21477" y="9550"/>
                  <a:pt x="21477" y="9550"/>
                  <a:pt x="21477" y="9549"/>
                </a:cubicBezTo>
                <a:cubicBezTo>
                  <a:pt x="21472" y="9510"/>
                  <a:pt x="21466" y="9472"/>
                  <a:pt x="21462" y="9431"/>
                </a:cubicBezTo>
                <a:cubicBezTo>
                  <a:pt x="21460" y="9413"/>
                  <a:pt x="21459" y="9393"/>
                  <a:pt x="21456" y="9373"/>
                </a:cubicBezTo>
                <a:cubicBezTo>
                  <a:pt x="21411" y="9049"/>
                  <a:pt x="21319" y="8605"/>
                  <a:pt x="21216" y="8181"/>
                </a:cubicBezTo>
                <a:cubicBezTo>
                  <a:pt x="21195" y="8107"/>
                  <a:pt x="21175" y="8032"/>
                  <a:pt x="21152" y="7957"/>
                </a:cubicBezTo>
                <a:cubicBezTo>
                  <a:pt x="20823" y="6885"/>
                  <a:pt x="20286" y="5693"/>
                  <a:pt x="19694" y="4780"/>
                </a:cubicBezTo>
                <a:cubicBezTo>
                  <a:pt x="19694" y="4780"/>
                  <a:pt x="19692" y="4779"/>
                  <a:pt x="19692" y="4778"/>
                </a:cubicBezTo>
                <a:cubicBezTo>
                  <a:pt x="19318" y="4233"/>
                  <a:pt x="18888" y="3719"/>
                  <a:pt x="18396" y="3224"/>
                </a:cubicBezTo>
                <a:cubicBezTo>
                  <a:pt x="18194" y="3020"/>
                  <a:pt x="17987" y="2829"/>
                  <a:pt x="17777" y="2645"/>
                </a:cubicBezTo>
                <a:cubicBezTo>
                  <a:pt x="16784" y="1805"/>
                  <a:pt x="15638" y="1133"/>
                  <a:pt x="14444" y="696"/>
                </a:cubicBezTo>
                <a:cubicBezTo>
                  <a:pt x="14444" y="696"/>
                  <a:pt x="14443" y="696"/>
                  <a:pt x="14442" y="696"/>
                </a:cubicBezTo>
                <a:cubicBezTo>
                  <a:pt x="14101" y="573"/>
                  <a:pt x="13754" y="467"/>
                  <a:pt x="13398" y="378"/>
                </a:cubicBezTo>
                <a:cubicBezTo>
                  <a:pt x="13343" y="365"/>
                  <a:pt x="13288" y="351"/>
                  <a:pt x="13234" y="339"/>
                </a:cubicBezTo>
                <a:cubicBezTo>
                  <a:pt x="12990" y="284"/>
                  <a:pt x="12746" y="240"/>
                  <a:pt x="12503" y="206"/>
                </a:cubicBezTo>
                <a:cubicBezTo>
                  <a:pt x="12340" y="183"/>
                  <a:pt x="12182" y="156"/>
                  <a:pt x="12046" y="129"/>
                </a:cubicBezTo>
                <a:cubicBezTo>
                  <a:pt x="12038" y="129"/>
                  <a:pt x="12026" y="127"/>
                  <a:pt x="12020" y="127"/>
                </a:cubicBezTo>
                <a:cubicBezTo>
                  <a:pt x="11858" y="127"/>
                  <a:pt x="11705" y="91"/>
                  <a:pt x="11678" y="47"/>
                </a:cubicBezTo>
                <a:cubicBezTo>
                  <a:pt x="11672" y="37"/>
                  <a:pt x="11591" y="29"/>
                  <a:pt x="11442" y="21"/>
                </a:cubicBezTo>
                <a:cubicBezTo>
                  <a:pt x="11274" y="13"/>
                  <a:pt x="11039" y="6"/>
                  <a:pt x="10714" y="0"/>
                </a:cubicBezTo>
                <a:close/>
                <a:moveTo>
                  <a:pt x="20981" y="389"/>
                </a:moveTo>
                <a:cubicBezTo>
                  <a:pt x="20998" y="439"/>
                  <a:pt x="20987" y="501"/>
                  <a:pt x="20949" y="539"/>
                </a:cubicBezTo>
                <a:cubicBezTo>
                  <a:pt x="20927" y="561"/>
                  <a:pt x="20906" y="569"/>
                  <a:pt x="20886" y="571"/>
                </a:cubicBezTo>
                <a:cubicBezTo>
                  <a:pt x="20907" y="571"/>
                  <a:pt x="20920" y="577"/>
                  <a:pt x="20942" y="576"/>
                </a:cubicBezTo>
                <a:cubicBezTo>
                  <a:pt x="20949" y="576"/>
                  <a:pt x="20955" y="575"/>
                  <a:pt x="20962" y="574"/>
                </a:cubicBezTo>
                <a:cubicBezTo>
                  <a:pt x="20959" y="542"/>
                  <a:pt x="20973" y="509"/>
                  <a:pt x="21003" y="490"/>
                </a:cubicBezTo>
                <a:cubicBezTo>
                  <a:pt x="21015" y="483"/>
                  <a:pt x="21029" y="478"/>
                  <a:pt x="21042" y="477"/>
                </a:cubicBezTo>
                <a:cubicBezTo>
                  <a:pt x="21043" y="466"/>
                  <a:pt x="21047" y="455"/>
                  <a:pt x="21052" y="445"/>
                </a:cubicBezTo>
                <a:cubicBezTo>
                  <a:pt x="21044" y="431"/>
                  <a:pt x="21040" y="416"/>
                  <a:pt x="21041" y="400"/>
                </a:cubicBezTo>
                <a:cubicBezTo>
                  <a:pt x="21022" y="396"/>
                  <a:pt x="21002" y="392"/>
                  <a:pt x="20981" y="389"/>
                </a:cubicBezTo>
                <a:close/>
                <a:moveTo>
                  <a:pt x="20727" y="516"/>
                </a:moveTo>
                <a:cubicBezTo>
                  <a:pt x="20722" y="524"/>
                  <a:pt x="20717" y="532"/>
                  <a:pt x="20710" y="539"/>
                </a:cubicBezTo>
                <a:cubicBezTo>
                  <a:pt x="20706" y="543"/>
                  <a:pt x="20702" y="548"/>
                  <a:pt x="20697" y="552"/>
                </a:cubicBezTo>
                <a:cubicBezTo>
                  <a:pt x="20737" y="567"/>
                  <a:pt x="20804" y="566"/>
                  <a:pt x="20865" y="569"/>
                </a:cubicBezTo>
                <a:cubicBezTo>
                  <a:pt x="20846" y="563"/>
                  <a:pt x="20828" y="552"/>
                  <a:pt x="20811" y="526"/>
                </a:cubicBezTo>
                <a:cubicBezTo>
                  <a:pt x="20810" y="523"/>
                  <a:pt x="20809" y="519"/>
                  <a:pt x="20807" y="516"/>
                </a:cubicBezTo>
                <a:cubicBezTo>
                  <a:pt x="20795" y="521"/>
                  <a:pt x="20783" y="526"/>
                  <a:pt x="20772" y="526"/>
                </a:cubicBezTo>
                <a:cubicBezTo>
                  <a:pt x="20756" y="526"/>
                  <a:pt x="20741" y="522"/>
                  <a:pt x="20727" y="51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51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36887" y="511712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926" fill="hold"/>
                                        <p:tgtEl>
                                          <p:spTgt spid="3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8" fill="hold" display="0">
                  <p:stCondLst>
                    <p:cond delay="indefinite"/>
                  </p:stCondLst>
                </p:cTn>
                <p:tgtEl>
                  <p:spTgt spid="351"/>
                </p:tgtEl>
              </p:cMediaNode>
            </p:audio>
          </p:childTnLst>
        </p:cTn>
      </p:par>
    </p:tnLst>
    <p:bldLst>
      <p:bldP spid="349" grpId="0" animBg="1" advAuto="0"/>
      <p:bldP spid="350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itle 1"/>
          <p:cNvSpPr txBox="1"/>
          <p:nvPr/>
        </p:nvSpPr>
        <p:spPr>
          <a:xfrm>
            <a:off x="304510" y="141468"/>
            <a:ext cx="11502464" cy="1655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Follow up with results: 2 weeks later</a:t>
            </a:r>
          </a:p>
        </p:txBody>
      </p:sp>
      <p:graphicFrame>
        <p:nvGraphicFramePr>
          <p:cNvPr id="354" name="Tabla 9"/>
          <p:cNvGraphicFramePr/>
          <p:nvPr/>
        </p:nvGraphicFramePr>
        <p:xfrm>
          <a:off x="1086838" y="1246030"/>
          <a:ext cx="10018320" cy="420276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449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4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172"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OD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2000" b="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defRPr>
                      </a:pPr>
                      <a:endParaRPr/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8255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A6AAA9"/>
                          </a:solidFill>
                          <a:latin typeface="Avenir Next Demi Bold"/>
                          <a:ea typeface="Avenir Next Demi Bold"/>
                          <a:cs typeface="Avenir Next Demi Bold"/>
                          <a:sym typeface="Avenir Next Demi Bold"/>
                        </a:rPr>
                        <a:t>OS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635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825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Light perception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22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Hand motion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635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571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Cataract NO2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Anterior segment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Healthy</a:t>
                      </a:r>
                      <a:endParaRPr b="1"/>
                    </a:p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Cataract NO2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664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Sluggish contraction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Pupillary reflexes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Sluggish contraction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25400">
                      <a:solidFill>
                        <a:srgbClr val="5F6568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20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Sharp, flat, temporal pallor</a:t>
                      </a:r>
                    </a:p>
                  </a:txBody>
                  <a:tcPr marL="60960" marR="60960" marT="60960" marB="60960" anchor="ctr" horzOverflow="overflow">
                    <a:lnL w="12700"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 sz="1700" b="1"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Optic nerve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38100">
                      <a:solidFill>
                        <a:srgbClr val="A6AAA9"/>
                      </a:solidFill>
                      <a:miter lim="400000"/>
                    </a:lnR>
                    <a:lnT w="25400">
                      <a:solidFill>
                        <a:srgbClr val="A6AAA9"/>
                      </a:solidFill>
                      <a:miter lim="400000"/>
                    </a:lnT>
                    <a:lnB w="25400">
                      <a:solidFill>
                        <a:srgbClr val="A6AAA9"/>
                      </a:solidFill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50000"/>
                        </a:lnSpc>
                        <a:spcBef>
                          <a:spcPts val="1000"/>
                        </a:spcBef>
                        <a:defRPr sz="1800"/>
                      </a:pPr>
                      <a:r>
                        <a:rPr>
                          <a:solidFill>
                            <a:srgbClr val="0066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Sharp, flat, temporal pallor</a:t>
                      </a:r>
                    </a:p>
                  </a:txBody>
                  <a:tcPr marL="60960" marR="60960" marT="60960" marB="60960" anchor="ctr" horzOverflow="overflow">
                    <a:lnL w="381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5F6568"/>
                      </a:solidFill>
                      <a:miter lim="400000"/>
                    </a:lnT>
                    <a:lnB w="12700">
                      <a:miter lim="400000"/>
                    </a:lnB>
                    <a:solidFill>
                      <a:srgbClr val="2E87BB">
                        <a:alpha val="29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5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673" y="1259841"/>
            <a:ext cx="5388960" cy="4566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522" y="1259841"/>
            <a:ext cx="5615614" cy="4566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29705" y="503673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9216" fill="hold"/>
                                        <p:tgtEl>
                                          <p:spTgt spid="3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8" fill="hold" display="0">
                  <p:stCondLst>
                    <p:cond delay="indefinite"/>
                  </p:stCondLst>
                </p:cTn>
                <p:tgtEl>
                  <p:spTgt spid="357"/>
                </p:tgtEl>
              </p:cMediaNode>
            </p:audio>
          </p:childTnLst>
        </p:cTn>
      </p:par>
    </p:tnLst>
    <p:bldLst>
      <p:bldP spid="355" grpId="0" animBg="1" advAuto="0"/>
      <p:bldP spid="356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Brain and orbits MRI</a:t>
            </a:r>
          </a:p>
        </p:txBody>
      </p:sp>
      <p:pic>
        <p:nvPicPr>
          <p:cNvPr id="360" name="Marcador de contenido 3" descr="Marcador de conteni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087" y="995717"/>
            <a:ext cx="4913827" cy="5691193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Axial T2 FLAIR - Gd"/>
          <p:cNvSpPr txBox="1"/>
          <p:nvPr/>
        </p:nvSpPr>
        <p:spPr>
          <a:xfrm>
            <a:off x="8530290" y="6100746"/>
            <a:ext cx="3588153" cy="486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90000"/>
              </a:lnSpc>
              <a:defRPr sz="28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Axial T2 FLAIR Gd-</a:t>
            </a:r>
          </a:p>
        </p:txBody>
      </p:sp>
      <p:pic>
        <p:nvPicPr>
          <p:cNvPr id="36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10092" y="425966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43" fill="hold"/>
                                        <p:tgtEl>
                                          <p:spTgt spid="3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6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Brain and orbits MRI</a:t>
            </a:r>
          </a:p>
        </p:txBody>
      </p:sp>
      <p:pic>
        <p:nvPicPr>
          <p:cNvPr id="365" name="Marcador de contenido 3" descr="Marcador de conteni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020" y="1318083"/>
            <a:ext cx="3722423" cy="4221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Marcador de contenido 3" descr="Marcador de contenido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8035" y="1318083"/>
            <a:ext cx="3615830" cy="4221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67" name="Marcador de contenido 3" descr="Marcador de contenido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36" y="1318083"/>
            <a:ext cx="3948294" cy="4221835"/>
          </a:xfrm>
          <a:prstGeom prst="rect">
            <a:avLst/>
          </a:prstGeom>
          <a:ln w="12700">
            <a:miter lim="400000"/>
          </a:ln>
        </p:spPr>
      </p:pic>
      <p:sp>
        <p:nvSpPr>
          <p:cNvPr id="368" name="Coronal T2 - Gd"/>
          <p:cNvSpPr txBox="1"/>
          <p:nvPr/>
        </p:nvSpPr>
        <p:spPr>
          <a:xfrm>
            <a:off x="8530290" y="6100746"/>
            <a:ext cx="3588153" cy="486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90000"/>
              </a:lnSpc>
              <a:defRPr sz="28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Coronal T2 Gd-</a:t>
            </a:r>
          </a:p>
        </p:txBody>
      </p:sp>
      <p:pic>
        <p:nvPicPr>
          <p:cNvPr id="369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80255" y="557264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44" fill="hold"/>
                                        <p:tgtEl>
                                          <p:spTgt spid="3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69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Brain and orbits MRI</a:t>
            </a:r>
          </a:p>
        </p:txBody>
      </p:sp>
      <p:pic>
        <p:nvPicPr>
          <p:cNvPr id="372" name="Marcador de contenido 3" descr="Marcador de conteni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5171" y="1108627"/>
            <a:ext cx="4133966" cy="46407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Marcador de contenido 3" descr="Marcador de contenido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091" y="1108627"/>
            <a:ext cx="4767663" cy="4640747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Axial T2 - Gd"/>
          <p:cNvSpPr txBox="1"/>
          <p:nvPr/>
        </p:nvSpPr>
        <p:spPr>
          <a:xfrm>
            <a:off x="8530290" y="6100746"/>
            <a:ext cx="3588153" cy="486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90000"/>
              </a:lnSpc>
              <a:defRPr sz="28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Axial T2 Gd-</a:t>
            </a:r>
          </a:p>
        </p:txBody>
      </p:sp>
      <p:pic>
        <p:nvPicPr>
          <p:cNvPr id="375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73072" y="551905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8" fill="hold"/>
                                        <p:tgtEl>
                                          <p:spTgt spid="3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7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Brain and orbits MRI</a:t>
            </a:r>
          </a:p>
        </p:txBody>
      </p:sp>
      <p:pic>
        <p:nvPicPr>
          <p:cNvPr id="378" name="Marcador de contenido 3" descr="Marcador de conteni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416" y="906533"/>
            <a:ext cx="3924957" cy="4777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magen 4" descr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4623" y="906533"/>
            <a:ext cx="3656961" cy="4777164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Axial T1 + Gd"/>
          <p:cNvSpPr txBox="1"/>
          <p:nvPr/>
        </p:nvSpPr>
        <p:spPr>
          <a:xfrm>
            <a:off x="8530290" y="6100746"/>
            <a:ext cx="3588153" cy="486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90000"/>
              </a:lnSpc>
              <a:defRPr sz="28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Axial T1 Gd+</a:t>
            </a:r>
          </a:p>
        </p:txBody>
      </p:sp>
      <p:pic>
        <p:nvPicPr>
          <p:cNvPr id="381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6501" y="417927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8" fill="hold"/>
                                        <p:tgtEl>
                                          <p:spTgt spid="3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38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Brain and orbits MRI</a:t>
            </a:r>
          </a:p>
        </p:txBody>
      </p:sp>
      <p:pic>
        <p:nvPicPr>
          <p:cNvPr id="384" name="Marcador de contenido 3" descr="Marcador de conteni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181" y="900698"/>
            <a:ext cx="3954616" cy="4797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Imagen 4" descr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296" y="900698"/>
            <a:ext cx="3722521" cy="4797505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Coronal T1 + Gd"/>
          <p:cNvSpPr txBox="1"/>
          <p:nvPr/>
        </p:nvSpPr>
        <p:spPr>
          <a:xfrm>
            <a:off x="8530290" y="6100746"/>
            <a:ext cx="3588153" cy="486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90000"/>
              </a:lnSpc>
              <a:defRPr sz="28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Coronal T1 + Gd</a:t>
            </a:r>
          </a:p>
        </p:txBody>
      </p:sp>
      <p:sp>
        <p:nvSpPr>
          <p:cNvPr id="387" name="Arrow"/>
          <p:cNvSpPr/>
          <p:nvPr/>
        </p:nvSpPr>
        <p:spPr>
          <a:xfrm rot="8865644">
            <a:off x="8538267" y="2513917"/>
            <a:ext cx="1670749" cy="397635"/>
          </a:xfrm>
          <a:prstGeom prst="rightArrow">
            <a:avLst>
              <a:gd name="adj1" fmla="val 32000"/>
              <a:gd name="adj2" fmla="val 140078"/>
            </a:avLst>
          </a:prstGeom>
          <a:solidFill>
            <a:schemeClr val="accent4">
              <a:lumOff val="-9999"/>
              <a:alpha val="66903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390" name="Normal optic nerve"/>
          <p:cNvGrpSpPr/>
          <p:nvPr/>
        </p:nvGrpSpPr>
        <p:grpSpPr>
          <a:xfrm>
            <a:off x="10078815" y="1221900"/>
            <a:ext cx="2002125" cy="1002905"/>
            <a:chOff x="0" y="0"/>
            <a:chExt cx="2002123" cy="1002904"/>
          </a:xfrm>
        </p:grpSpPr>
        <p:sp>
          <p:nvSpPr>
            <p:cNvPr id="388" name="Rounded Rectangle"/>
            <p:cNvSpPr/>
            <p:nvPr/>
          </p:nvSpPr>
          <p:spPr>
            <a:xfrm>
              <a:off x="0" y="0"/>
              <a:ext cx="2002124" cy="1002905"/>
            </a:xfrm>
            <a:prstGeom prst="roundRect">
              <a:avLst>
                <a:gd name="adj" fmla="val 13466"/>
              </a:avLst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800">
                  <a:solidFill>
                    <a:srgbClr val="535353"/>
                  </a:solidFill>
                </a:defRPr>
              </a:pPr>
              <a:endParaRPr/>
            </a:p>
          </p:txBody>
        </p:sp>
        <p:sp>
          <p:nvSpPr>
            <p:cNvPr id="389" name="Normal optic nerve"/>
            <p:cNvSpPr txBox="1"/>
            <p:nvPr/>
          </p:nvSpPr>
          <p:spPr>
            <a:xfrm>
              <a:off x="52254" y="23934"/>
              <a:ext cx="1897615" cy="955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</a:defRPr>
              </a:lvl1pPr>
            </a:lstStyle>
            <a:p>
              <a:r>
                <a:t>Normal optic nerve</a:t>
              </a:r>
            </a:p>
          </p:txBody>
        </p:sp>
      </p:grpSp>
      <p:sp>
        <p:nvSpPr>
          <p:cNvPr id="391" name="Arrow"/>
          <p:cNvSpPr/>
          <p:nvPr/>
        </p:nvSpPr>
        <p:spPr>
          <a:xfrm rot="9285644">
            <a:off x="7377004" y="2344322"/>
            <a:ext cx="2826063" cy="373555"/>
          </a:xfrm>
          <a:prstGeom prst="rightArrow">
            <a:avLst>
              <a:gd name="adj1" fmla="val 32000"/>
              <a:gd name="adj2" fmla="val 154258"/>
            </a:avLst>
          </a:prstGeom>
          <a:solidFill>
            <a:schemeClr val="accent4">
              <a:lumOff val="-9999"/>
              <a:alpha val="66903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39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56501" y="409889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3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763" fill="hold"/>
                                        <p:tgtEl>
                                          <p:spTgt spid="3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9" fill="hold" display="0">
                  <p:stCondLst>
                    <p:cond delay="indefinite"/>
                  </p:stCondLst>
                </p:cTn>
                <p:tgtEl>
                  <p:spTgt spid="392"/>
                </p:tgtEl>
              </p:cMediaNode>
            </p:audio>
          </p:childTnLst>
        </p:cTn>
      </p:par>
    </p:tnLst>
    <p:bldLst>
      <p:bldP spid="387" grpId="0" animBg="1" advAuto="0"/>
      <p:bldP spid="390" grpId="0" animBg="1" advAuto="0"/>
      <p:bldP spid="391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Brain and orbits MRI</a:t>
            </a:r>
          </a:p>
        </p:txBody>
      </p:sp>
      <p:pic>
        <p:nvPicPr>
          <p:cNvPr id="395" name="Imagen 5" descr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979" y="900698"/>
            <a:ext cx="3851019" cy="4797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6" name="Imagen 7" descr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0778" y="900698"/>
            <a:ext cx="4063559" cy="4797505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Coronal T1 + Gd"/>
          <p:cNvSpPr txBox="1"/>
          <p:nvPr/>
        </p:nvSpPr>
        <p:spPr>
          <a:xfrm>
            <a:off x="8530290" y="6100746"/>
            <a:ext cx="3588153" cy="486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lnSpc>
                <a:spcPct val="90000"/>
              </a:lnSpc>
              <a:defRPr sz="28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Coronal T1 + Gd</a:t>
            </a:r>
          </a:p>
        </p:txBody>
      </p:sp>
      <p:sp>
        <p:nvSpPr>
          <p:cNvPr id="398" name="Arrow"/>
          <p:cNvSpPr/>
          <p:nvPr/>
        </p:nvSpPr>
        <p:spPr>
          <a:xfrm rot="8865644">
            <a:off x="8503163" y="2598478"/>
            <a:ext cx="1670748" cy="397635"/>
          </a:xfrm>
          <a:prstGeom prst="rightArrow">
            <a:avLst>
              <a:gd name="adj1" fmla="val 32000"/>
              <a:gd name="adj2" fmla="val 140078"/>
            </a:avLst>
          </a:prstGeom>
          <a:solidFill>
            <a:schemeClr val="accent4">
              <a:lumOff val="-9999"/>
              <a:alpha val="66903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01" name="Normal optic nerve"/>
          <p:cNvGrpSpPr/>
          <p:nvPr/>
        </p:nvGrpSpPr>
        <p:grpSpPr>
          <a:xfrm>
            <a:off x="10167715" y="1221900"/>
            <a:ext cx="2002125" cy="1002905"/>
            <a:chOff x="0" y="0"/>
            <a:chExt cx="2002123" cy="1002904"/>
          </a:xfrm>
        </p:grpSpPr>
        <p:sp>
          <p:nvSpPr>
            <p:cNvPr id="399" name="Rounded Rectangle"/>
            <p:cNvSpPr/>
            <p:nvPr/>
          </p:nvSpPr>
          <p:spPr>
            <a:xfrm>
              <a:off x="0" y="0"/>
              <a:ext cx="2002124" cy="1002905"/>
            </a:xfrm>
            <a:prstGeom prst="roundRect">
              <a:avLst>
                <a:gd name="adj" fmla="val 13466"/>
              </a:avLst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800">
                  <a:solidFill>
                    <a:srgbClr val="535353"/>
                  </a:solidFill>
                </a:defRPr>
              </a:pPr>
              <a:endParaRPr/>
            </a:p>
          </p:txBody>
        </p:sp>
        <p:sp>
          <p:nvSpPr>
            <p:cNvPr id="400" name="Normal optic nerve"/>
            <p:cNvSpPr txBox="1"/>
            <p:nvPr/>
          </p:nvSpPr>
          <p:spPr>
            <a:xfrm>
              <a:off x="52254" y="23934"/>
              <a:ext cx="1897615" cy="955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</a:defRPr>
              </a:lvl1pPr>
            </a:lstStyle>
            <a:p>
              <a:r>
                <a:t>Normal optic nerve</a:t>
              </a:r>
            </a:p>
          </p:txBody>
        </p:sp>
      </p:grpSp>
      <p:sp>
        <p:nvSpPr>
          <p:cNvPr id="402" name="Arrow"/>
          <p:cNvSpPr/>
          <p:nvPr/>
        </p:nvSpPr>
        <p:spPr>
          <a:xfrm rot="9285644">
            <a:off x="7607003" y="2518179"/>
            <a:ext cx="2614774" cy="381889"/>
          </a:xfrm>
          <a:prstGeom prst="rightArrow">
            <a:avLst>
              <a:gd name="adj1" fmla="val 32000"/>
              <a:gd name="adj2" fmla="val 150891"/>
            </a:avLst>
          </a:prstGeom>
          <a:solidFill>
            <a:schemeClr val="accent4">
              <a:lumOff val="-9999"/>
              <a:alpha val="66903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pic>
        <p:nvPicPr>
          <p:cNvPr id="403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76114" y="385772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3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06" fill="hold"/>
                                        <p:tgtEl>
                                          <p:spTgt spid="4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9" fill="hold" display="0">
                  <p:stCondLst>
                    <p:cond delay="indefinite"/>
                  </p:stCondLst>
                </p:cTn>
                <p:tgtEl>
                  <p:spTgt spid="403"/>
                </p:tgtEl>
              </p:cMediaNode>
            </p:audio>
          </p:childTnLst>
        </p:cTn>
      </p:par>
    </p:tnLst>
    <p:bldLst>
      <p:bldP spid="398" grpId="0" animBg="1" advAuto="0"/>
      <p:bldP spid="401" grpId="0" animBg="1" advAuto="0"/>
      <p:bldP spid="402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itle 1"/>
          <p:cNvSpPr txBox="1"/>
          <p:nvPr/>
        </p:nvSpPr>
        <p:spPr>
          <a:xfrm>
            <a:off x="344768" y="-231067"/>
            <a:ext cx="11502464" cy="1655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Brain and orbits MRI</a:t>
            </a:r>
          </a:p>
        </p:txBody>
      </p:sp>
      <p:pic>
        <p:nvPicPr>
          <p:cNvPr id="406" name="Marcador de contenido 3" descr="Marcador de contenido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919" y="1017608"/>
            <a:ext cx="4730163" cy="5598534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Coronal T1 + Gd"/>
          <p:cNvSpPr txBox="1"/>
          <p:nvPr/>
        </p:nvSpPr>
        <p:spPr>
          <a:xfrm>
            <a:off x="8530290" y="6100746"/>
            <a:ext cx="3588153" cy="486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90000"/>
              </a:lnSpc>
              <a:defRPr sz="2800" b="1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Coronal T1  Gd+</a:t>
            </a:r>
          </a:p>
        </p:txBody>
      </p:sp>
      <p:sp>
        <p:nvSpPr>
          <p:cNvPr id="408" name="Arrow"/>
          <p:cNvSpPr/>
          <p:nvPr/>
        </p:nvSpPr>
        <p:spPr>
          <a:xfrm rot="9705644">
            <a:off x="6197765" y="3117781"/>
            <a:ext cx="2273232" cy="364671"/>
          </a:xfrm>
          <a:prstGeom prst="rightArrow">
            <a:avLst>
              <a:gd name="adj1" fmla="val 32000"/>
              <a:gd name="adj2" fmla="val 152740"/>
            </a:avLst>
          </a:prstGeom>
          <a:solidFill>
            <a:schemeClr val="accent4">
              <a:lumOff val="-9999"/>
              <a:alpha val="66903"/>
            </a:scheme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grpSp>
        <p:nvGrpSpPr>
          <p:cNvPr id="411" name="Normal optic chiasm"/>
          <p:cNvGrpSpPr/>
          <p:nvPr/>
        </p:nvGrpSpPr>
        <p:grpSpPr>
          <a:xfrm>
            <a:off x="8605198" y="2087694"/>
            <a:ext cx="2378042" cy="1002906"/>
            <a:chOff x="0" y="0"/>
            <a:chExt cx="2378041" cy="1002904"/>
          </a:xfrm>
        </p:grpSpPr>
        <p:sp>
          <p:nvSpPr>
            <p:cNvPr id="409" name="Rounded Rectangle"/>
            <p:cNvSpPr/>
            <p:nvPr/>
          </p:nvSpPr>
          <p:spPr>
            <a:xfrm>
              <a:off x="0" y="0"/>
              <a:ext cx="2378042" cy="1002905"/>
            </a:xfrm>
            <a:prstGeom prst="roundRect">
              <a:avLst>
                <a:gd name="adj" fmla="val 13466"/>
              </a:avLst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2800">
                  <a:solidFill>
                    <a:srgbClr val="535353"/>
                  </a:solidFill>
                </a:defRPr>
              </a:pPr>
              <a:endParaRPr/>
            </a:p>
          </p:txBody>
        </p:sp>
        <p:sp>
          <p:nvSpPr>
            <p:cNvPr id="410" name="Normal optic chiasm"/>
            <p:cNvSpPr txBox="1"/>
            <p:nvPr/>
          </p:nvSpPr>
          <p:spPr>
            <a:xfrm>
              <a:off x="52255" y="23934"/>
              <a:ext cx="2273531" cy="955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2800">
                  <a:solidFill>
                    <a:srgbClr val="535353"/>
                  </a:solidFill>
                </a:defRPr>
              </a:lvl1pPr>
            </a:lstStyle>
            <a:p>
              <a:r>
                <a:t>Normal optic chiasm</a:t>
              </a:r>
            </a:p>
          </p:txBody>
        </p:sp>
      </p:grpSp>
      <p:pic>
        <p:nvPicPr>
          <p:cNvPr id="41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0588" y="401850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626" fill="hold"/>
                                        <p:tgtEl>
                                          <p:spTgt spid="4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5" fill="hold" display="0">
                  <p:stCondLst>
                    <p:cond delay="indefinite"/>
                  </p:stCondLst>
                </p:cTn>
                <p:tgtEl>
                  <p:spTgt spid="412"/>
                </p:tgtEl>
              </p:cMediaNode>
            </p:audio>
          </p:childTnLst>
        </p:cTn>
      </p:par>
    </p:tnLst>
    <p:bldLst>
      <p:bldP spid="408" grpId="0" animBg="1" advAuto="0"/>
      <p:bldP spid="411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2296407" y="2267904"/>
            <a:ext cx="7599186" cy="3134817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Compressive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Infiltrative/neoplastic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Inflammatory optic neuropathy (atypical)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Nutritional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Toxic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Infectious optic neuropathy</a:t>
            </a:r>
          </a:p>
        </p:txBody>
      </p:sp>
      <p:sp>
        <p:nvSpPr>
          <p:cNvPr id="415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Potential Neuro-Ophthalmic Differential</a:t>
            </a:r>
            <a:endParaRPr sz="4400"/>
          </a:p>
          <a:p>
            <a:pPr algn="ctr">
              <a:lnSpc>
                <a:spcPct val="90000"/>
              </a:lnSpc>
              <a:defRPr sz="44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endParaRPr sz="4400"/>
          </a:p>
          <a:p>
            <a:pPr algn="ctr">
              <a:lnSpc>
                <a:spcPct val="90000"/>
              </a:lnSpc>
              <a:defRPr sz="22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r>
              <a:t>Painless, bilateral, progressive vision loss</a:t>
            </a:r>
          </a:p>
        </p:txBody>
      </p:sp>
      <p:sp>
        <p:nvSpPr>
          <p:cNvPr id="416" name="Line"/>
          <p:cNvSpPr/>
          <p:nvPr/>
        </p:nvSpPr>
        <p:spPr>
          <a:xfrm>
            <a:off x="2294464" y="2518833"/>
            <a:ext cx="5549403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17" name="Line"/>
          <p:cNvSpPr/>
          <p:nvPr/>
        </p:nvSpPr>
        <p:spPr>
          <a:xfrm>
            <a:off x="2294464" y="3014133"/>
            <a:ext cx="6880299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18" name="Line"/>
          <p:cNvSpPr/>
          <p:nvPr/>
        </p:nvSpPr>
        <p:spPr>
          <a:xfrm>
            <a:off x="2294465" y="3509433"/>
            <a:ext cx="7175208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19" name="TextBox 4"/>
          <p:cNvSpPr txBox="1"/>
          <p:nvPr/>
        </p:nvSpPr>
        <p:spPr>
          <a:xfrm>
            <a:off x="6200775" y="5630779"/>
            <a:ext cx="5509963" cy="1040762"/>
          </a:xfrm>
          <a:prstGeom prst="rect">
            <a:avLst/>
          </a:prstGeom>
          <a:solidFill>
            <a:srgbClr val="FFFFFF"/>
          </a:solidFill>
          <a:ln>
            <a:solidFill>
              <a:srgbClr val="1F939A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600" b="1"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Can you eliminate anything from our differential at this point?</a:t>
            </a:r>
          </a:p>
        </p:txBody>
      </p:sp>
      <p:pic>
        <p:nvPicPr>
          <p:cNvPr id="420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15340" y="369695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7386" fill="hold"/>
                                        <p:tgtEl>
                                          <p:spTgt spid="4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26" fill="hold" display="0">
                  <p:stCondLst>
                    <p:cond delay="indefinite"/>
                  </p:stCondLst>
                </p:cTn>
                <p:tgtEl>
                  <p:spTgt spid="420"/>
                </p:tgtEl>
              </p:cMediaNode>
            </p:audio>
          </p:childTnLst>
        </p:cTn>
      </p:par>
    </p:tnLst>
    <p:bldLst>
      <p:bldP spid="416" grpId="0" animBg="1" advAuto="0"/>
      <p:bldP spid="417" grpId="0" animBg="1" advAuto="0"/>
      <p:bldP spid="418" grpId="0" animBg="1" advAuto="0"/>
      <p:bldP spid="419" grpId="0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ubtitle 2"/>
          <p:cNvSpPr txBox="1">
            <a:spLocks noGrp="1"/>
          </p:cNvSpPr>
          <p:nvPr>
            <p:ph type="body" sz="quarter" idx="4294967295"/>
          </p:nvPr>
        </p:nvSpPr>
        <p:spPr>
          <a:xfrm>
            <a:off x="2982460" y="2274183"/>
            <a:ext cx="6802812" cy="2309636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CBC — within normal limits</a:t>
            </a:r>
            <a:endParaRPr sz="2900"/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Metabolic panel — within normal limits</a:t>
            </a:r>
            <a:endParaRPr sz="2900"/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B12 (cobalamin) — 400 (211-946 pg/mL)</a:t>
            </a:r>
            <a:endParaRPr sz="2900"/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6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B9 (Folic Acid) — 18.1 (&gt;3 ng/mL)</a:t>
            </a:r>
          </a:p>
        </p:txBody>
      </p:sp>
      <p:sp>
        <p:nvSpPr>
          <p:cNvPr id="423" name="Title 1"/>
          <p:cNvSpPr txBox="1"/>
          <p:nvPr/>
        </p:nvSpPr>
        <p:spPr>
          <a:xfrm>
            <a:off x="344768" y="405157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Laboratory Results</a:t>
            </a:r>
          </a:p>
        </p:txBody>
      </p:sp>
      <p:grpSp>
        <p:nvGrpSpPr>
          <p:cNvPr id="426" name="Subtitle 2"/>
          <p:cNvGrpSpPr/>
          <p:nvPr/>
        </p:nvGrpSpPr>
        <p:grpSpPr>
          <a:xfrm>
            <a:off x="4246491" y="4584504"/>
            <a:ext cx="3699018" cy="1078414"/>
            <a:chOff x="0" y="0"/>
            <a:chExt cx="3699016" cy="1078412"/>
          </a:xfrm>
        </p:grpSpPr>
        <p:sp>
          <p:nvSpPr>
            <p:cNvPr id="424" name="Rectangle"/>
            <p:cNvSpPr/>
            <p:nvPr/>
          </p:nvSpPr>
          <p:spPr>
            <a:xfrm>
              <a:off x="-1" y="-1"/>
              <a:ext cx="3699018" cy="1078413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25" name="FTA-ABs: Reactive…"/>
            <p:cNvSpPr txBox="1"/>
            <p:nvPr/>
          </p:nvSpPr>
          <p:spPr>
            <a:xfrm>
              <a:off x="24615" y="23081"/>
              <a:ext cx="3649785" cy="10322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normAutofit/>
            </a:bodyPr>
            <a:lstStyle/>
            <a:p>
              <a:pPr marL="228600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FTA-ABs: Reactive</a:t>
              </a:r>
            </a:p>
            <a:p>
              <a:pPr marL="228600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VDRL: Reactive</a:t>
              </a:r>
            </a:p>
          </p:txBody>
        </p:sp>
      </p:grpSp>
      <p:pic>
        <p:nvPicPr>
          <p:cNvPr id="42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29705" y="498314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78" fill="hold"/>
                                        <p:tgtEl>
                                          <p:spTgt spid="4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427"/>
                </p:tgtEl>
              </p:cMediaNode>
            </p:audio>
          </p:childTnLst>
        </p:cTn>
      </p:par>
    </p:tnLst>
    <p:bldLst>
      <p:bldP spid="426" grpId="0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ubtitle 2"/>
          <p:cNvSpPr txBox="1">
            <a:spLocks noGrp="1"/>
          </p:cNvSpPr>
          <p:nvPr>
            <p:ph type="body" sz="half" idx="4294967295"/>
          </p:nvPr>
        </p:nvSpPr>
        <p:spPr>
          <a:xfrm>
            <a:off x="2567340" y="2349561"/>
            <a:ext cx="7599186" cy="3134818"/>
          </a:xfrm>
          <a:prstGeom prst="rect">
            <a:avLst/>
          </a:prstGeom>
        </p:spPr>
        <p:txBody>
          <a:bodyPr lIns="45718" tIns="45718" rIns="45718" bIns="45718" numCol="1" spcCol="38100"/>
          <a:lstStyle/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Compressive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Infiltrative/neoplastic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Inflammatory optic neuropathy (atypical)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Nutritional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Toxic optic neuropathy</a:t>
            </a:r>
          </a:p>
          <a:p>
            <a:pPr marL="228600" indent="-228600" defTabSz="914400">
              <a:spcBef>
                <a:spcPts val="1000"/>
              </a:spcBef>
              <a:buSzPct val="100000"/>
              <a:buFont typeface="Arial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Infectious optic neuropathy</a:t>
            </a:r>
          </a:p>
        </p:txBody>
      </p:sp>
      <p:sp>
        <p:nvSpPr>
          <p:cNvPr id="430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Potential Neuro-Ophthalmic Differential</a:t>
            </a:r>
            <a:endParaRPr sz="4400"/>
          </a:p>
          <a:p>
            <a:pPr algn="ctr">
              <a:lnSpc>
                <a:spcPct val="90000"/>
              </a:lnSpc>
              <a:defRPr sz="44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endParaRPr sz="4400"/>
          </a:p>
          <a:p>
            <a:pPr algn="ctr">
              <a:lnSpc>
                <a:spcPct val="90000"/>
              </a:lnSpc>
              <a:defRPr sz="2200" b="1">
                <a:solidFill>
                  <a:srgbClr val="C00000"/>
                </a:solidFill>
                <a:latin typeface="Segoe UI"/>
                <a:ea typeface="Segoe UI"/>
                <a:cs typeface="Segoe UI"/>
                <a:sym typeface="Segoe UI"/>
              </a:defRPr>
            </a:pPr>
            <a:r>
              <a:t>Painless, bilateral, progressive vision loss</a:t>
            </a:r>
          </a:p>
        </p:txBody>
      </p:sp>
      <p:sp>
        <p:nvSpPr>
          <p:cNvPr id="431" name="Line"/>
          <p:cNvSpPr/>
          <p:nvPr/>
        </p:nvSpPr>
        <p:spPr>
          <a:xfrm>
            <a:off x="2565399" y="2600490"/>
            <a:ext cx="5549401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2" name="Line"/>
          <p:cNvSpPr/>
          <p:nvPr/>
        </p:nvSpPr>
        <p:spPr>
          <a:xfrm>
            <a:off x="2565399" y="3095790"/>
            <a:ext cx="6880298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3" name="Line"/>
          <p:cNvSpPr/>
          <p:nvPr/>
        </p:nvSpPr>
        <p:spPr>
          <a:xfrm>
            <a:off x="2565399" y="3591090"/>
            <a:ext cx="7175208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4" name="Line"/>
          <p:cNvSpPr/>
          <p:nvPr/>
        </p:nvSpPr>
        <p:spPr>
          <a:xfrm>
            <a:off x="2565400" y="4086389"/>
            <a:ext cx="5243584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5" name="Line"/>
          <p:cNvSpPr/>
          <p:nvPr/>
        </p:nvSpPr>
        <p:spPr>
          <a:xfrm>
            <a:off x="2565399" y="4568989"/>
            <a:ext cx="4440362" cy="1"/>
          </a:xfrm>
          <a:prstGeom prst="line">
            <a:avLst/>
          </a:prstGeom>
          <a:ln w="38100">
            <a:solidFill>
              <a:schemeClr val="accent1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6" name="Rectangle"/>
          <p:cNvSpPr/>
          <p:nvPr/>
        </p:nvSpPr>
        <p:spPr>
          <a:xfrm>
            <a:off x="2523064" y="4798874"/>
            <a:ext cx="5092994" cy="698446"/>
          </a:xfrm>
          <a:prstGeom prst="rect">
            <a:avLst/>
          </a:prstGeom>
          <a:ln w="50800">
            <a:solidFill>
              <a:schemeClr val="accent4"/>
            </a:solidFill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43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34954" y="48491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356" fill="hold"/>
                                        <p:tgtEl>
                                          <p:spTgt spid="4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20" fill="hold" display="0">
                  <p:stCondLst>
                    <p:cond delay="indefinite"/>
                  </p:stCondLst>
                </p:cTn>
                <p:tgtEl>
                  <p:spTgt spid="437"/>
                </p:tgtEl>
              </p:cMediaNode>
            </p:audio>
          </p:childTnLst>
        </p:cTn>
      </p:par>
    </p:tnLst>
    <p:bldLst>
      <p:bldP spid="434" grpId="0" animBg="1" advAuto="0"/>
      <p:bldP spid="435" grpId="0" animBg="1" advAuto="0"/>
      <p:bldP spid="436" grpId="0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Painless, bilateral, progressive vision loss</a:t>
            </a:r>
          </a:p>
        </p:txBody>
      </p:sp>
      <p:sp>
        <p:nvSpPr>
          <p:cNvPr id="440" name="Subtitle 2"/>
          <p:cNvSpPr txBox="1"/>
          <p:nvPr/>
        </p:nvSpPr>
        <p:spPr>
          <a:xfrm>
            <a:off x="1540675" y="2861559"/>
            <a:ext cx="10058918" cy="1744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Isolated Infectious bilateral retrobulbar optic neuropathy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Without intraocular involvement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neurologic signs or symptoms</a:t>
            </a:r>
          </a:p>
        </p:txBody>
      </p:sp>
      <p:pic>
        <p:nvPicPr>
          <p:cNvPr id="441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15340" y="490275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9" fill="hold"/>
                                        <p:tgtEl>
                                          <p:spTgt spid="4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41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Management</a:t>
            </a:r>
          </a:p>
        </p:txBody>
      </p:sp>
      <p:sp>
        <p:nvSpPr>
          <p:cNvPr id="444" name="Subtitle 2"/>
          <p:cNvSpPr txBox="1"/>
          <p:nvPr/>
        </p:nvSpPr>
        <p:spPr>
          <a:xfrm>
            <a:off x="1654232" y="2235025"/>
            <a:ext cx="5700067" cy="3148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IV Crystalline penicillin G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24 million U / day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Methylprednisolone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1g / day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48h after antibiotic started</a:t>
            </a:r>
          </a:p>
        </p:txBody>
      </p:sp>
      <p:grpSp>
        <p:nvGrpSpPr>
          <p:cNvPr id="447" name="Subtitle 2"/>
          <p:cNvGrpSpPr/>
          <p:nvPr/>
        </p:nvGrpSpPr>
        <p:grpSpPr>
          <a:xfrm>
            <a:off x="7802468" y="2640443"/>
            <a:ext cx="3778952" cy="2337930"/>
            <a:chOff x="0" y="0"/>
            <a:chExt cx="3778950" cy="2337928"/>
          </a:xfrm>
        </p:grpSpPr>
        <p:sp>
          <p:nvSpPr>
            <p:cNvPr id="445" name="Rectangle"/>
            <p:cNvSpPr/>
            <p:nvPr/>
          </p:nvSpPr>
          <p:spPr>
            <a:xfrm>
              <a:off x="-1" y="-1"/>
              <a:ext cx="3778951" cy="2337930"/>
            </a:xfrm>
            <a:prstGeom prst="rect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46" name="Infectious work up…"/>
            <p:cNvSpPr txBox="1"/>
            <p:nvPr/>
          </p:nvSpPr>
          <p:spPr>
            <a:xfrm>
              <a:off x="25685" y="54751"/>
              <a:ext cx="3727579" cy="2228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normAutofit/>
            </a:bodyPr>
            <a:lstStyle/>
            <a:p>
              <a:pPr marL="228600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8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Infectious work up</a:t>
              </a:r>
            </a:p>
            <a:p>
              <a:pPr marL="685800" lvl="1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7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HIV serology (Non reactive)</a:t>
              </a:r>
            </a:p>
            <a:p>
              <a:pPr marL="685800" lvl="1" indent="-228600">
                <a:lnSpc>
                  <a:spcPct val="90000"/>
                </a:lnSpc>
                <a:spcBef>
                  <a:spcPts val="1000"/>
                </a:spcBef>
                <a:buSzPct val="100000"/>
                <a:buFont typeface="Arial"/>
                <a:buChar char="•"/>
                <a:defRPr sz="2700" b="1"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Lumbar </a:t>
              </a:r>
              <a:r>
                <a:rPr lang="en-US" dirty="0"/>
                <a:t>puncture</a:t>
              </a:r>
              <a:r>
                <a:rPr dirty="0"/>
                <a:t> (Not done)</a:t>
              </a:r>
            </a:p>
          </p:txBody>
        </p:sp>
      </p:grpSp>
      <p:pic>
        <p:nvPicPr>
          <p:cNvPr id="448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0975" y="546546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1610" fill="hold"/>
                                        <p:tgtEl>
                                          <p:spTgt spid="4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</p:cTn>
                <p:tgtEl>
                  <p:spTgt spid="448"/>
                </p:tgtEl>
              </p:cMediaNode>
            </p:audio>
          </p:childTnLst>
        </p:cTn>
      </p:par>
    </p:tnLst>
    <p:bldLst>
      <p:bldP spid="447" grpId="0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Syphilis</a:t>
            </a:r>
          </a:p>
        </p:txBody>
      </p:sp>
      <p:sp>
        <p:nvSpPr>
          <p:cNvPr id="451" name="Subtitle 2"/>
          <p:cNvSpPr txBox="1"/>
          <p:nvPr/>
        </p:nvSpPr>
        <p:spPr>
          <a:xfrm>
            <a:off x="449787" y="2732377"/>
            <a:ext cx="5607845" cy="207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 i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Treponema pallidum</a:t>
            </a:r>
            <a:r>
              <a:rPr i="0"/>
              <a:t> infection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Historic low 2000-01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Yearly increase</a:t>
            </a:r>
          </a:p>
          <a:p>
            <a:pPr marL="1143000" lvl="2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+ 28.6% 2020-21</a:t>
            </a:r>
          </a:p>
        </p:txBody>
      </p:sp>
      <p:pic>
        <p:nvPicPr>
          <p:cNvPr id="45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635" y="2264916"/>
            <a:ext cx="5607773" cy="300501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3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6561" y="518209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46" fill="hold"/>
                                        <p:tgtEl>
                                          <p:spTgt spid="4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5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</a:t>
            </a:r>
          </a:p>
        </p:txBody>
      </p:sp>
      <p:sp>
        <p:nvSpPr>
          <p:cNvPr id="456" name="Subtitle 2"/>
          <p:cNvSpPr txBox="1"/>
          <p:nvPr/>
        </p:nvSpPr>
        <p:spPr>
          <a:xfrm>
            <a:off x="3855303" y="2615489"/>
            <a:ext cx="4268967" cy="2265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Optic nerve invasion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Ocular 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Neurosyphilis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Isolated</a:t>
            </a:r>
          </a:p>
        </p:txBody>
      </p:sp>
      <p:pic>
        <p:nvPicPr>
          <p:cNvPr id="45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27771" y="490275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38448 0.000000" pathEditMode="relative">
                                      <p:cBhvr>
                                        <p:cTn id="6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80" fill="hold"/>
                                        <p:tgtEl>
                                          <p:spTgt spid="4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457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</a:t>
            </a:r>
          </a:p>
        </p:txBody>
      </p:sp>
      <p:sp>
        <p:nvSpPr>
          <p:cNvPr id="460" name="Subtitle 2"/>
          <p:cNvSpPr txBox="1"/>
          <p:nvPr/>
        </p:nvSpPr>
        <p:spPr>
          <a:xfrm>
            <a:off x="952500" y="2615489"/>
            <a:ext cx="4268967" cy="2265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Optic nerve invasion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 u="sng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Ocular 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Neurosyphilis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Isolated</a:t>
            </a:r>
          </a:p>
        </p:txBody>
      </p:sp>
      <p:sp>
        <p:nvSpPr>
          <p:cNvPr id="461" name="Subtitle 2"/>
          <p:cNvSpPr txBox="1"/>
          <p:nvPr/>
        </p:nvSpPr>
        <p:spPr>
          <a:xfrm>
            <a:off x="7073271" y="2231051"/>
            <a:ext cx="3033010" cy="3721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Uveitis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Choroiditis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Scleritis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Retinitis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 u="sng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Neuroretinitis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Vasculitis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Others</a:t>
            </a:r>
          </a:p>
        </p:txBody>
      </p:sp>
      <p:pic>
        <p:nvPicPr>
          <p:cNvPr id="46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6887" y="471518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38" fill="hold"/>
                                        <p:tgtEl>
                                          <p:spTgt spid="4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6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</a:t>
            </a:r>
          </a:p>
        </p:txBody>
      </p:sp>
      <p:sp>
        <p:nvSpPr>
          <p:cNvPr id="465" name="Subtitle 2"/>
          <p:cNvSpPr txBox="1"/>
          <p:nvPr/>
        </p:nvSpPr>
        <p:spPr>
          <a:xfrm>
            <a:off x="952500" y="2615489"/>
            <a:ext cx="4268967" cy="2265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Optic nerve invasion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Ocular 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 u="sng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Neurosyphilis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Isolated</a:t>
            </a:r>
          </a:p>
        </p:txBody>
      </p:sp>
      <p:sp>
        <p:nvSpPr>
          <p:cNvPr id="466" name="Subtitle 2"/>
          <p:cNvSpPr txBox="1"/>
          <p:nvPr/>
        </p:nvSpPr>
        <p:spPr>
          <a:xfrm>
            <a:off x="6566509" y="2231051"/>
            <a:ext cx="4776983" cy="3034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Meningitis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Meningovascular syphilis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Encephalitis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Stroke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Tabes dorsalis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General paresis</a:t>
            </a:r>
          </a:p>
        </p:txBody>
      </p:sp>
      <p:pic>
        <p:nvPicPr>
          <p:cNvPr id="46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29705" y="500994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16" fill="hold"/>
                                        <p:tgtEl>
                                          <p:spTgt spid="4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6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</a:t>
            </a:r>
          </a:p>
        </p:txBody>
      </p:sp>
      <p:sp>
        <p:nvSpPr>
          <p:cNvPr id="470" name="Subtitle 2"/>
          <p:cNvSpPr txBox="1"/>
          <p:nvPr/>
        </p:nvSpPr>
        <p:spPr>
          <a:xfrm>
            <a:off x="952500" y="2615489"/>
            <a:ext cx="4268967" cy="2265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Optic nerve invasion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Ocular 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Neurosyphilis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 u="sng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Isolated</a:t>
            </a:r>
          </a:p>
        </p:txBody>
      </p:sp>
      <p:sp>
        <p:nvSpPr>
          <p:cNvPr id="471" name="Subtitle 2"/>
          <p:cNvSpPr txBox="1"/>
          <p:nvPr/>
        </p:nvSpPr>
        <p:spPr>
          <a:xfrm>
            <a:off x="6828627" y="2876143"/>
            <a:ext cx="3687632" cy="2098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Optic neuritis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Papilitis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Optic perineuritis</a:t>
            </a:r>
          </a:p>
        </p:txBody>
      </p:sp>
      <p:pic>
        <p:nvPicPr>
          <p:cNvPr id="472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59815" y="48491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33" fill="hold"/>
                                        <p:tgtEl>
                                          <p:spTgt spid="4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7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4" name="Table 2"/>
          <p:cNvGraphicFramePr/>
          <p:nvPr/>
        </p:nvGraphicFramePr>
        <p:xfrm>
          <a:off x="742614" y="1464588"/>
          <a:ext cx="10706768" cy="423339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513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45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9510"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300">
                          <a:sym typeface="Calibri"/>
                        </a:defRPr>
                      </a:pPr>
                      <a:endParaRPr/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Optic Neuritis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Optic perineuritis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Papilledema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Papillitis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Neuroretinitis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771"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sym typeface="Calibri"/>
                        </a:rPr>
                        <a:t>Laterality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Unilateral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Unilateral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Bilateral 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+/- Bilateral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latin typeface="Arial"/>
                          <a:ea typeface="Arial"/>
                          <a:cs typeface="Arial"/>
                          <a:sym typeface="Arial"/>
                        </a:rPr>
                        <a:t>Unilateral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193"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sym typeface="Calibri"/>
                        </a:rPr>
                        <a:t>Visual acuity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Severely diminished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Preserved or mild affection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Preserved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70000"/>
                        </a:lnSpc>
                        <a:defRPr sz="1200">
                          <a:sym typeface="Calibri"/>
                        </a:defRPr>
                      </a:pPr>
                      <a:r>
                        <a:t>Normal </a:t>
                      </a:r>
                      <a:r>
                        <a:rPr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➔</a:t>
                      </a:r>
                      <a:r>
                        <a:t> Incipient papillitis </a:t>
                      </a:r>
                    </a:p>
                    <a:p>
                      <a:pPr algn="ctr" defTabSz="914400">
                        <a:lnSpc>
                          <a:spcPct val="70000"/>
                        </a:lnSpc>
                        <a:defRPr sz="1200">
                          <a:sym typeface="Calibri"/>
                        </a:defRPr>
                      </a:pPr>
                      <a:r>
                        <a:t>Abnormal </a:t>
                      </a:r>
                      <a:r>
                        <a:rPr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➔</a:t>
                      </a:r>
                      <a:r>
                        <a:t> Papillitis 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Diminished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307"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sym typeface="Calibri"/>
                        </a:rPr>
                        <a:t>Pain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Ocular, retro-ocular and with eye movements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Severe retro-ocular pain, exacerbates with eye movements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Headache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Painless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Painless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824"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sym typeface="Calibri"/>
                        </a:rPr>
                        <a:t>Chromatic vision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Abnormal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Abnormal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Preserved until late stages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Preserved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Normal/Abnormal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257">
                <a:tc>
                  <a:txBody>
                    <a:bodyPr/>
                    <a:lstStyle/>
                    <a:p>
                      <a:pPr algn="ctr" defTabSz="1828800"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sym typeface="Calibri"/>
                        </a:rPr>
                        <a:t>Optic disc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 sz="1300">
                          <a:sym typeface="Calibri"/>
                        </a:defRPr>
                      </a:pPr>
                      <a:r>
                        <a:t>Anterior: Edema</a:t>
                      </a:r>
                    </a:p>
                    <a:p>
                      <a:pPr algn="ctr" defTabSz="1828800">
                        <a:defRPr sz="1300">
                          <a:sym typeface="Calibri"/>
                        </a:defRPr>
                      </a:pPr>
                      <a:r>
                        <a:t>Retrobulbar: Normal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Edema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Edema 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Edema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Edema + macular star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6070">
                <a:tc>
                  <a:txBody>
                    <a:bodyPr/>
                    <a:lstStyle/>
                    <a:p>
                      <a:pPr algn="ctr" defTabSz="1828800"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sym typeface="Calibri"/>
                        </a:rPr>
                        <a:t>Visual fields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 sz="1800"/>
                      </a:pPr>
                      <a:r>
                        <a:rPr sz="1300">
                          <a:sym typeface="Calibri"/>
                        </a:rPr>
                        <a:t>Central or cecocentral scotoma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Paracentral or arcuate defects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Blind spot enlargement, progressive peripheral loss in late stage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Blind spot enlargement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Blind spot enlargement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966"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olidFill>
                            <a:srgbClr val="FFFFFF"/>
                          </a:solidFill>
                          <a:sym typeface="Calibri"/>
                        </a:rPr>
                        <a:t>MRI</a:t>
                      </a:r>
                    </a:p>
                  </a:txBody>
                  <a:tcPr marL="45720" marR="45720" anchor="ctr" horzOverflow="overflow">
                    <a:solidFill>
                      <a:srgbClr val="87115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Optic nerve enhancement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Train track sign, donut sign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No optic nerve enhancement. IIH signs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Normal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lnSpc>
                          <a:spcPct val="70000"/>
                        </a:lnSpc>
                        <a:defRPr sz="1800"/>
                      </a:pPr>
                      <a:r>
                        <a:rPr sz="1300">
                          <a:sym typeface="Calibri"/>
                        </a:rPr>
                        <a:t>Normal</a:t>
                      </a:r>
                    </a:p>
                  </a:txBody>
                  <a:tcPr marL="45720" marR="45720" anchor="ctr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5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 - clinical forms</a:t>
            </a:r>
          </a:p>
        </p:txBody>
      </p:sp>
      <p:pic>
        <p:nvPicPr>
          <p:cNvPr id="476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8434" y="570662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13" fill="hold"/>
                                        <p:tgtEl>
                                          <p:spTgt spid="4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7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ubtitle 2"/>
          <p:cNvSpPr txBox="1"/>
          <p:nvPr/>
        </p:nvSpPr>
        <p:spPr>
          <a:xfrm>
            <a:off x="3591209" y="1963778"/>
            <a:ext cx="5009582" cy="1288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r>
              <a:t>Treatment</a:t>
            </a:r>
            <a:endParaRPr sz="5600"/>
          </a:p>
          <a:p>
            <a:pPr lvl="1"/>
            <a:r>
              <a:t>Same as neurosyphilis</a:t>
            </a:r>
          </a:p>
        </p:txBody>
      </p:sp>
      <p:pic>
        <p:nvPicPr>
          <p:cNvPr id="48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012" y="3109445"/>
            <a:ext cx="8445976" cy="1653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8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486" y="4806479"/>
            <a:ext cx="4522247" cy="1653392"/>
          </a:xfrm>
          <a:prstGeom prst="rect">
            <a:avLst/>
          </a:prstGeom>
          <a:ln w="12700">
            <a:miter lim="400000"/>
          </a:ln>
        </p:spPr>
      </p:pic>
      <p:sp>
        <p:nvSpPr>
          <p:cNvPr id="483" name="Subtitle 2"/>
          <p:cNvSpPr txBox="1"/>
          <p:nvPr/>
        </p:nvSpPr>
        <p:spPr>
          <a:xfrm>
            <a:off x="8233278" y="5120445"/>
            <a:ext cx="3545622" cy="1025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429768" indent="-429768" defTabSz="1719072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19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9536" indent="-429768" defTabSz="1719072">
              <a:lnSpc>
                <a:spcPct val="90000"/>
              </a:lnSpc>
              <a:spcBef>
                <a:spcPts val="1800"/>
              </a:spcBef>
              <a:buSzPct val="100000"/>
              <a:buFont typeface="Arial"/>
              <a:buChar char="•"/>
              <a:defRPr sz="19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r>
              <a:t>Adjunctive corticosteroid </a:t>
            </a:r>
            <a:endParaRPr sz="3900"/>
          </a:p>
          <a:p>
            <a:pPr lvl="1"/>
            <a:r>
              <a:t>¿Benefit?</a:t>
            </a:r>
          </a:p>
        </p:txBody>
      </p:sp>
      <p:sp>
        <p:nvSpPr>
          <p:cNvPr id="484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</a:t>
            </a:r>
          </a:p>
        </p:txBody>
      </p:sp>
      <p:pic>
        <p:nvPicPr>
          <p:cNvPr id="485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04844" y="549226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84" fill="hold"/>
                                        <p:tgtEl>
                                          <p:spTgt spid="4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485"/>
                </p:tgtEl>
              </p:cMediaNode>
            </p:audio>
          </p:childTnLst>
        </p:cTn>
      </p:par>
    </p:tnLst>
    <p:bldLst>
      <p:bldP spid="483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ubtitle 2"/>
          <p:cNvSpPr txBox="1"/>
          <p:nvPr/>
        </p:nvSpPr>
        <p:spPr>
          <a:xfrm>
            <a:off x="3591209" y="1963778"/>
            <a:ext cx="5132016" cy="1265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r>
              <a:t>Treatment</a:t>
            </a:r>
            <a:endParaRPr sz="5600"/>
          </a:p>
          <a:p>
            <a:pPr lvl="1"/>
            <a:r>
              <a:t>Same as neurosyphilis</a:t>
            </a:r>
          </a:p>
        </p:txBody>
      </p:sp>
      <p:sp>
        <p:nvSpPr>
          <p:cNvPr id="488" name="Subtitle 2"/>
          <p:cNvSpPr txBox="1"/>
          <p:nvPr/>
        </p:nvSpPr>
        <p:spPr>
          <a:xfrm>
            <a:off x="4046890" y="3389467"/>
            <a:ext cx="5375601" cy="1265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buChar char="•"/>
              <a:defRPr sz="2800" b="1" u="sng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r>
              <a:t>Penicillin allergy</a:t>
            </a:r>
          </a:p>
          <a:p>
            <a:pPr lvl="1"/>
            <a:r>
              <a:t>Desensitization required</a:t>
            </a:r>
          </a:p>
        </p:txBody>
      </p:sp>
      <p:sp>
        <p:nvSpPr>
          <p:cNvPr id="489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</a:t>
            </a:r>
          </a:p>
        </p:txBody>
      </p:sp>
      <p:pic>
        <p:nvPicPr>
          <p:cNvPr id="490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02909" y="519750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8" fill="hold"/>
                                        <p:tgtEl>
                                          <p:spTgt spid="4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90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ubtitle 2"/>
          <p:cNvSpPr txBox="1"/>
          <p:nvPr/>
        </p:nvSpPr>
        <p:spPr>
          <a:xfrm>
            <a:off x="3545489" y="1963778"/>
            <a:ext cx="5101022" cy="128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r>
              <a:t>Treatment</a:t>
            </a:r>
          </a:p>
          <a:p>
            <a:pPr lvl="1"/>
            <a:r>
              <a:t>Same as neurosyphilis</a:t>
            </a:r>
          </a:p>
        </p:txBody>
      </p:sp>
      <p:sp>
        <p:nvSpPr>
          <p:cNvPr id="495" name="Subtitle 2"/>
          <p:cNvSpPr txBox="1"/>
          <p:nvPr/>
        </p:nvSpPr>
        <p:spPr>
          <a:xfrm>
            <a:off x="4033010" y="2978218"/>
            <a:ext cx="6981105" cy="2139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Always test for HIV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Treatment should be multidisciplinary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Neurologist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 b="1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Infectious disease specialist</a:t>
            </a:r>
          </a:p>
        </p:txBody>
      </p:sp>
      <p:sp>
        <p:nvSpPr>
          <p:cNvPr id="496" name="Title 1"/>
          <p:cNvSpPr txBox="1"/>
          <p:nvPr/>
        </p:nvSpPr>
        <p:spPr>
          <a:xfrm>
            <a:off x="344768" y="298099"/>
            <a:ext cx="11502464" cy="17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Syphilitic optic neuropathy</a:t>
            </a:r>
          </a:p>
        </p:txBody>
      </p:sp>
      <p:pic>
        <p:nvPicPr>
          <p:cNvPr id="497" name="Audio Recording.m4a" descr="Audio Recording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81362" y="498314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7476" fill="hold"/>
                                        <p:tgtEl>
                                          <p:spTgt spid="4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497"/>
                </p:tgtEl>
              </p:cMediaNode>
            </p:audio>
          </p:childTnLst>
        </p:cTn>
      </p:par>
    </p:tnLst>
    <p:bldLst>
      <p:bldP spid="495" grpId="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Title 1"/>
          <p:cNvSpPr txBox="1"/>
          <p:nvPr/>
        </p:nvSpPr>
        <p:spPr>
          <a:xfrm>
            <a:off x="390489" y="298100"/>
            <a:ext cx="11411023" cy="1744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defTabSz="1828800">
              <a:lnSpc>
                <a:spcPct val="90000"/>
              </a:lnSpc>
              <a:defRPr sz="40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References</a:t>
            </a:r>
          </a:p>
        </p:txBody>
      </p:sp>
      <p:sp>
        <p:nvSpPr>
          <p:cNvPr id="500" name="Subtitle 2"/>
          <p:cNvSpPr txBox="1"/>
          <p:nvPr/>
        </p:nvSpPr>
        <p:spPr>
          <a:xfrm>
            <a:off x="813804" y="2214004"/>
            <a:ext cx="10564392" cy="2966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205740" indent="-205740" defTabSz="82296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1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Kiss, S., F.M. Damico, and L.H. Young, Ocular manifestations and treatment of syphilis. Semin Ophthalmol, 2005. 20(3): p. 161-7.</a:t>
            </a:r>
            <a:endParaRPr sz="3200"/>
          </a:p>
          <a:p>
            <a:pPr marL="205740" indent="-205740" defTabSz="82296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1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Dutta Majumder P, Chen EJ, Shah J, Ching Wen Ho D, Biswas J, See Yin L, Gupta V, Pavesio C, Agrawal R. Ocular Syphilis: An Update. Ocul Immunol Inflamm. 2019;27(1):117-125. doi: 10.1080/09273948.2017.1371765. </a:t>
            </a:r>
            <a:endParaRPr sz="3200"/>
          </a:p>
          <a:p>
            <a:pPr marL="205740" indent="-205740" defTabSz="82296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1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Smith GT, Goldmeier D, Migdal C. Neurosyphilis with optic neuritis: an update. Postgrad Med J. 2006 Jan;82(963):36-9. doi: 10.1136/pgmj.2004.020875. PMID: 16397078; PMCID: PMC2563717. Apinyawasisuk S, Poonyathalang A, Preechawat P, Vanikieti K. Syphilitic Optic Neuropathy: Re-emerging Cases Over a 2-Year Period. Neuroophthalmology. 2016 Feb 22;40(2):69-73. doi: 10.3109/01658107.2015.1134586. PMID: 27928388; PMCID: PMC5123058. </a:t>
            </a:r>
            <a:endParaRPr sz="3200"/>
          </a:p>
          <a:p>
            <a:pPr marL="205740" indent="-205740" defTabSz="822960">
              <a:lnSpc>
                <a:spcPct val="90000"/>
              </a:lnSpc>
              <a:spcBef>
                <a:spcPts val="900"/>
              </a:spcBef>
              <a:buSzPct val="100000"/>
              <a:buFont typeface="Arial"/>
              <a:buChar char="•"/>
              <a:defRPr sz="16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rPr u="none">
                <a:solidFill>
                  <a:srgbClr val="535353"/>
                </a:solidFill>
              </a:rPr>
              <a:t>Division of STD Prevention</a:t>
            </a:r>
            <a:r>
              <a:rPr u="none">
                <a:solidFill>
                  <a:srgbClr val="535353"/>
                </a:solidFill>
                <a:uFillTx/>
              </a:rPr>
              <a:t> (July 22, 2021). </a:t>
            </a:r>
            <a:r>
              <a:rPr i="1" u="none">
                <a:solidFill>
                  <a:srgbClr val="535353"/>
                </a:solidFill>
                <a:uFillTx/>
              </a:rPr>
              <a:t>Neurosyphilis, Ocular Syphilis, and Otosyphilis. </a:t>
            </a:r>
            <a:r>
              <a:rPr u="none">
                <a:solidFill>
                  <a:srgbClr val="535353"/>
                </a:solidFill>
                <a:uFillTx/>
              </a:rPr>
              <a:t>Centers for Disease Control and Prevention. https://www.cdc.gov/std/treatment-guidelines/neurosyphilis.htm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1_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1_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B6F484E-5B05-4DB4-8D6D-475E8CD9CED4}"/>
</file>

<file path=customXml/itemProps2.xml><?xml version="1.0" encoding="utf-8"?>
<ds:datastoreItem xmlns:ds="http://schemas.openxmlformats.org/officeDocument/2006/customXml" ds:itemID="{453C738B-F788-47A4-8567-134FC24D9E07}"/>
</file>

<file path=customXml/itemProps3.xml><?xml version="1.0" encoding="utf-8"?>
<ds:datastoreItem xmlns:ds="http://schemas.openxmlformats.org/officeDocument/2006/customXml" ds:itemID="{A666AE61-CAE5-448C-AE68-A38C12A0A1F8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43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1_Office Theme</vt:lpstr>
      <vt:lpstr>Bilateral insidious visual loss in an adult 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12</cp:revision>
  <dcterms:modified xsi:type="dcterms:W3CDTF">2024-10-01T17:02:41Z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