
<file path=[Content_Types].xml><?xml version="1.0" encoding="utf-8"?>
<Types xmlns="http://schemas.openxmlformats.org/package/2006/content-types">
  <Default Extension="jpeg" ContentType="image/jpeg"/>
  <Default Extension="m4a" ContentType="audio/mp4"/>
  <Default Extension="m4v" ContentType="video/unknown"/>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6.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9"/>
  </p:notesMasterIdLst>
  <p:sldIdLst>
    <p:sldId id="258" r:id="rId5"/>
    <p:sldId id="259" r:id="rId6"/>
    <p:sldId id="316" r:id="rId7"/>
    <p:sldId id="286" r:id="rId8"/>
    <p:sldId id="284" r:id="rId9"/>
    <p:sldId id="326" r:id="rId10"/>
    <p:sldId id="287" r:id="rId11"/>
    <p:sldId id="308" r:id="rId12"/>
    <p:sldId id="260" r:id="rId13"/>
    <p:sldId id="321" r:id="rId14"/>
    <p:sldId id="322" r:id="rId15"/>
    <p:sldId id="288" r:id="rId16"/>
    <p:sldId id="328" r:id="rId17"/>
    <p:sldId id="318" r:id="rId18"/>
    <p:sldId id="319" r:id="rId19"/>
    <p:sldId id="320" r:id="rId20"/>
    <p:sldId id="329" r:id="rId21"/>
    <p:sldId id="261" r:id="rId22"/>
    <p:sldId id="262" r:id="rId23"/>
    <p:sldId id="309" r:id="rId24"/>
    <p:sldId id="263" r:id="rId25"/>
    <p:sldId id="323" r:id="rId26"/>
    <p:sldId id="324" r:id="rId27"/>
    <p:sldId id="32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ohman, Larry" initials="FL" lastIdx="5" clrIdx="0"/>
  <p:cmAuthor id="2" name="Christopher Seery" initials="CS" lastIdx="1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748B"/>
    <a:srgbClr val="3B5B6F"/>
    <a:srgbClr val="BC0299"/>
    <a:srgbClr val="FF99FF"/>
    <a:srgbClr val="1F939A"/>
    <a:srgbClr val="55829B"/>
    <a:srgbClr val="0F2B4E"/>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78" autoAdjust="0"/>
    <p:restoredTop sz="95885" autoAdjust="0"/>
  </p:normalViewPr>
  <p:slideViewPr>
    <p:cSldViewPr snapToGrid="0" snapToObjects="1">
      <p:cViewPr varScale="1">
        <p:scale>
          <a:sx n="122" d="100"/>
          <a:sy n="122" d="100"/>
        </p:scale>
        <p:origin x="688" y="18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7770"/>
    </p:cViewPr>
  </p:sorterViewPr>
  <p:notesViewPr>
    <p:cSldViewPr snapToGrid="0" snapToObjects="1">
      <p:cViewPr varScale="1">
        <p:scale>
          <a:sx n="83" d="100"/>
          <a:sy n="83" d="100"/>
        </p:scale>
        <p:origin x="393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2/25/2024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Calibri" panose="020F0502020204030204" pitchFamily="34" charset="0"/>
              </a:rPr>
              <a:t>Hello! My name is Drew Gupta, and I am a fourth-year medical student at Harvard. Along with Dr. Prem Subramanian, who is the Clifford and Janice Merrill Endowed Chair in Ophthalmology at the University of Colorado School of Medicine, we are here to present an UPFRONT Case on a patient with anisocoria and limited eye movements.</a:t>
            </a:r>
            <a:r>
              <a:rPr lang="en-US" b="0" i="0" dirty="0">
                <a:solidFill>
                  <a:srgbClr val="000000"/>
                </a:solidFill>
                <a:effectLst/>
                <a:latin typeface="Calibri" panose="020F0502020204030204" pitchFamily="34" charset="0"/>
              </a:rPr>
              <a:t>​</a:t>
            </a:r>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b="0" i="0" u="none" strike="noStrike" dirty="0">
                <a:solidFill>
                  <a:srgbClr val="3B5B6F"/>
                </a:solidFill>
                <a:effectLst/>
                <a:latin typeface="Calibri" panose="020F0502020204030204" pitchFamily="34" charset="0"/>
              </a:rPr>
              <a:t>Our patient presented to the ED of an outside hospital after falling off her horse during a competition. </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After the fall, she immediately experienced loss of conscious and seizure-like activity.</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Because of a dilated right pupil and limited extraocular movements (EOM), ophthalmology was consulted to see her</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Our patient endorsed headache, photophobia in both eyes, and mild blurry vision in the right eye. She also described an “inability of the eyes to work together”.</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For negative review of systems, she did not report double vision, eye pain, pain with eye movements, or nausea/vomiting.</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She does not have any relevant past medical, surgical, ocular, family, or social history. </a:t>
            </a:r>
            <a:endParaRPr lang="en-US" b="0" i="0" dirty="0">
              <a:solidFill>
                <a:srgbClr val="444444"/>
              </a:solidFill>
              <a:effectLst/>
              <a:latin typeface="Calibri" panose="020F0502020204030204" pitchFamily="34" charset="0"/>
            </a:endParaRPr>
          </a:p>
          <a:p>
            <a:pPr lvl="1">
              <a:buFont typeface="Courier New" panose="02070309020205020404" pitchFamily="49" charset="0"/>
              <a:buNone/>
            </a:pPr>
            <a:endParaRPr lang="en-US" altLang="en-US" sz="1200" dirty="0">
              <a:solidFill>
                <a:srgbClr val="3B5B6F"/>
              </a:solidFill>
              <a:cs typeface="Arial" panose="020B0604020202020204" pitchFamily="34" charset="0"/>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b="0" i="0" u="none" strike="noStrike" dirty="0">
                <a:solidFill>
                  <a:srgbClr val="3B5B6F"/>
                </a:solidFill>
                <a:effectLst/>
                <a:latin typeface="Calibri" panose="020F0502020204030204" pitchFamily="34" charset="0"/>
              </a:rPr>
              <a:t>Here you can see the extraocular movements for this patient. </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All the way on the left panel, the upper image demonstrates the patient looking forward, while the lower image reveals the patient’s right pupil to be much larger than the left.</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In the middle panel, the upper image demonstrates the patient’s gaze towards her right, while the lower image shows the patient’s gaze towards her left. Right eye abduction is normal, while adduction is absent. The left eye moves normally.</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3B5B6F"/>
                </a:solidFill>
                <a:effectLst/>
                <a:latin typeface="Calibri" panose="020F0502020204030204" pitchFamily="34" charset="0"/>
              </a:rPr>
              <a:t>In the right panel, the upper image shows patient’s gaze upwards, while the lower image shows the patient’s gaze downwards. Almost no elevation or depression occurs on the right, while the left eye remains normal.</a:t>
            </a:r>
            <a:r>
              <a:rPr lang="en-US" b="0" i="0" dirty="0">
                <a:solidFill>
                  <a:srgbClr val="444444"/>
                </a:solidFill>
                <a:effectLst/>
                <a:latin typeface="Calibri" panose="020F0502020204030204" pitchFamily="34" charset="0"/>
              </a:rPr>
              <a:t>​</a:t>
            </a:r>
          </a:p>
        </p:txBody>
      </p:sp>
    </p:spTree>
    <p:extLst>
      <p:ext uri="{BB962C8B-B14F-4D97-AF65-F5344CB8AC3E}">
        <p14:creationId xmlns:p14="http://schemas.microsoft.com/office/powerpoint/2010/main" val="956426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b="0" i="0" u="none" strike="noStrike" dirty="0">
                <a:solidFill>
                  <a:srgbClr val="000000"/>
                </a:solidFill>
                <a:effectLst/>
                <a:latin typeface="Arial" panose="020B0604020202020204" pitchFamily="34" charset="0"/>
              </a:rPr>
              <a:t>Her physical exam was notable for deficits of elevation, depression, and adduction in just her right eye. Abduction was preserved.</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Her right pupil did not constrict to light, while her left pupil did.</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She also had ptosis in the right eye, but the left eye was normal.</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Based on the images from the prior slides and the exam findings listed here, which cranial nerve has likely been affected?</a:t>
            </a:r>
            <a:endParaRPr lang="en-US" b="0" i="0" dirty="0">
              <a:solidFill>
                <a:srgbClr val="444444"/>
              </a:solidFill>
              <a:effectLst/>
              <a:latin typeface="Calibri" panose="020F0502020204030204" pitchFamily="34" charset="0"/>
            </a:endParaRPr>
          </a:p>
        </p:txBody>
      </p:sp>
    </p:spTree>
    <p:extLst>
      <p:ext uri="{BB962C8B-B14F-4D97-AF65-F5344CB8AC3E}">
        <p14:creationId xmlns:p14="http://schemas.microsoft.com/office/powerpoint/2010/main" val="1292074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b="0" i="0" u="none" strike="noStrike" dirty="0">
                <a:solidFill>
                  <a:srgbClr val="000000"/>
                </a:solidFill>
                <a:effectLst/>
                <a:latin typeface="Arial" panose="020B0604020202020204" pitchFamily="34" charset="0"/>
              </a:rPr>
              <a:t>Here is the CT Head that was obtained. What abnormality do you see here?</a:t>
            </a:r>
            <a:endParaRPr lang="en-US" altLang="en-US" dirty="0">
              <a:latin typeface="Arial" panose="020B0604020202020204" pitchFamily="34" charset="0"/>
            </a:endParaRPr>
          </a:p>
        </p:txBody>
      </p:sp>
    </p:spTree>
    <p:extLst>
      <p:ext uri="{BB962C8B-B14F-4D97-AF65-F5344CB8AC3E}">
        <p14:creationId xmlns:p14="http://schemas.microsoft.com/office/powerpoint/2010/main" val="12385630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b="0" i="0" u="none" strike="noStrike" dirty="0">
                <a:solidFill>
                  <a:srgbClr val="000000"/>
                </a:solidFill>
                <a:effectLst/>
                <a:latin typeface="Arial" panose="020B0604020202020204" pitchFamily="34" charset="0"/>
              </a:rPr>
              <a:t>If you look where the arrow is pointing, you can see a focal hemorrhage in the right CN III as it emerges from the brainstem</a:t>
            </a:r>
          </a:p>
          <a:p>
            <a:pPr eaLnBrk="1" hangingPunct="1"/>
            <a:endParaRPr lang="en-US" altLang="en-US" sz="1800" b="0" i="0" u="none" strike="noStrike" dirty="0">
              <a:solidFill>
                <a:srgbClr val="000000"/>
              </a:solidFill>
              <a:effectLst/>
              <a:latin typeface="Arial" panose="020B0604020202020204" pitchFamily="34" charset="0"/>
            </a:endParaRPr>
          </a:p>
          <a:p>
            <a:pPr eaLnBrk="1" hangingPunct="1"/>
            <a:r>
              <a:rPr lang="en-US" altLang="en-US" sz="1800" b="0" i="0" u="none" strike="noStrike" dirty="0">
                <a:solidFill>
                  <a:srgbClr val="000000"/>
                </a:solidFill>
                <a:effectLst/>
                <a:latin typeface="Arial" panose="020B0604020202020204" pitchFamily="34" charset="0"/>
              </a:rPr>
              <a:t>Of note, the CT angiography did NOT reveal any evidence of aneurysms</a:t>
            </a:r>
            <a:endParaRPr lang="en-US" altLang="en-US" dirty="0">
              <a:latin typeface="Arial" panose="020B0604020202020204" pitchFamily="34" charset="0"/>
            </a:endParaRPr>
          </a:p>
        </p:txBody>
      </p:sp>
    </p:spTree>
    <p:extLst>
      <p:ext uri="{BB962C8B-B14F-4D97-AF65-F5344CB8AC3E}">
        <p14:creationId xmlns:p14="http://schemas.microsoft.com/office/powerpoint/2010/main" val="4286000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b="0" i="0" u="none" strike="noStrike" dirty="0">
                <a:solidFill>
                  <a:srgbClr val="000000"/>
                </a:solidFill>
                <a:effectLst/>
                <a:latin typeface="Arial" panose="020B0604020202020204" pitchFamily="34" charset="0"/>
              </a:rPr>
              <a:t>When presented with isolated CN III palsy, the differential diagnosis to consider includes microvascular ischemia, trauma, hemorrhage, aneurysm, tumor, infection, and inflammation. Let’s review these to see which one applies to our patient.</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Microvascular ischemia is the most common etiology. However, this was not likely the cause given that the patient was only 46 years old had an absence of risk factors such as diabetes, hypertension, or hyperlipidemia.</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Aneurysm is another common cause, but there was no evidence of aneurysms on CTA. Third nerve compression due to hemorrhage could be plausible, but the CTA only showed a minimal amount of subarachnoid hemorrhage and there was no mass effect.</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There was no sign of proptosis, periorbital swelling, or loss of vision to suggest orbital infection or inflammation, and she had no other neurological symptoms to suggest intracranial infection. </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There was no evidence of imaging to suggest a neoplasm.</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The most likely cause of CN3 palsy in this case was trauma.</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p:txBody>
      </p:sp>
    </p:spTree>
    <p:extLst>
      <p:ext uri="{BB962C8B-B14F-4D97-AF65-F5344CB8AC3E}">
        <p14:creationId xmlns:p14="http://schemas.microsoft.com/office/powerpoint/2010/main" val="2095248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b="0" i="0" u="none" strike="noStrike" dirty="0">
                <a:solidFill>
                  <a:srgbClr val="000000"/>
                </a:solidFill>
                <a:effectLst/>
                <a:latin typeface="Calibri" panose="020F0502020204030204" pitchFamily="34" charset="0"/>
              </a:rPr>
              <a:t>This slide illustrates the complex pathway of CN III and its subdivisions within the midbrain. The central nucleus of CN III controls the </a:t>
            </a:r>
            <a:r>
              <a:rPr lang="en-US" b="0" i="0" u="none" strike="noStrike" dirty="0" err="1">
                <a:solidFill>
                  <a:srgbClr val="000000"/>
                </a:solidFill>
                <a:effectLst/>
                <a:latin typeface="Calibri" panose="020F0502020204030204" pitchFamily="34" charset="0"/>
              </a:rPr>
              <a:t>levator</a:t>
            </a:r>
            <a:r>
              <a:rPr lang="en-US" b="0" i="0" u="none" strike="noStrike" dirty="0">
                <a:solidFill>
                  <a:srgbClr val="000000"/>
                </a:solidFill>
                <a:effectLst/>
                <a:latin typeface="Calibri" panose="020F0502020204030204" pitchFamily="34" charset="0"/>
              </a:rPr>
              <a:t> palpebrae superioris muscle, which elevates the eyelid. The medial subnucleus innervates the contralateral superior rectus muscle, facilitating upward gaze.</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The lateral subnuclei are responsible for innervating the remaining extraocular muscles of CNIII: the dorsal subnucleus controls the inferior rectus (facilitating downward gaze), the intermediate subnucleus controls the inferior oblique (facilitating extorsion and elevation), and the ventral subnucleus controls the medial rectus (facilitating adduction of the eye).</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The Edinger-Westphal nucleus houses the parasympathetic fibers that project to the pupillary sphincter muscle (which induces constriction), and to the ciliary muscle (which adjusts the lens curvature for accommodation). These parasympathetic fibers are crucial for pupillary response to light and for near vision focus.</a:t>
            </a:r>
            <a:r>
              <a:rPr lang="en-US" b="0" i="0" dirty="0">
                <a:solidFill>
                  <a:srgbClr val="444444"/>
                </a:solidFill>
                <a:effectLst/>
                <a:latin typeface="Calibri" panose="020F0502020204030204" pitchFamily="34" charset="0"/>
              </a:rPr>
              <a:t>​</a:t>
            </a: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8647940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rtl="0" fontAlgn="base"/>
            <a:r>
              <a:rPr lang="en-US" b="0" i="0" u="none" strike="noStrike" dirty="0">
                <a:solidFill>
                  <a:srgbClr val="000000"/>
                </a:solidFill>
                <a:effectLst/>
                <a:latin typeface="Arial" panose="020B0604020202020204" pitchFamily="34" charset="0"/>
              </a:rPr>
              <a:t>Mechanisms for CN3 palsy from trauma include direct shearing injury due to partial avulsion as CN3 exits the midbrain, direct traction injury as CN3 stretches against the </a:t>
            </a:r>
            <a:r>
              <a:rPr lang="en-US" b="0" i="0" u="none" strike="noStrike" dirty="0" err="1">
                <a:solidFill>
                  <a:srgbClr val="000000"/>
                </a:solidFill>
                <a:effectLst/>
                <a:latin typeface="Arial" panose="020B0604020202020204" pitchFamily="34" charset="0"/>
              </a:rPr>
              <a:t>petroclinoid</a:t>
            </a:r>
            <a:r>
              <a:rPr lang="en-US" b="0" i="0" u="none" strike="noStrike" dirty="0">
                <a:solidFill>
                  <a:srgbClr val="000000"/>
                </a:solidFill>
                <a:effectLst/>
                <a:latin typeface="Arial" panose="020B0604020202020204" pitchFamily="34" charset="0"/>
              </a:rPr>
              <a:t> ligament due to downward displacement of the brainstem, direct vascular compression due to dissection or aneurysm, and indirect injury caused by impaired blood supply.</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a:p>
            <a:pPr algn="l" rtl="0" fontAlgn="base"/>
            <a:r>
              <a:rPr lang="en-US" b="0" i="0" u="none" strike="noStrike" dirty="0">
                <a:solidFill>
                  <a:srgbClr val="000000"/>
                </a:solidFill>
                <a:effectLst/>
                <a:latin typeface="Arial" panose="020B0604020202020204" pitchFamily="34" charset="0"/>
              </a:rPr>
              <a:t>For our patient, either mechanism 1 or 2 is the most likely phenomenon for CN3 palsy. Mechanisms 3 and 4 are less likely due to a normal CTA.</a:t>
            </a:r>
            <a:r>
              <a:rPr lang="en-US" b="0" i="0" dirty="0">
                <a:solidFill>
                  <a:srgbClr val="444444"/>
                </a:solidFill>
                <a:effectLst/>
                <a:latin typeface="Arial" panose="020B0604020202020204" pitchFamily="34" charset="0"/>
              </a:rPr>
              <a:t>​</a:t>
            </a:r>
            <a:endParaRPr lang="en-US" b="0" i="0" dirty="0">
              <a:solidFill>
                <a:srgbClr val="444444"/>
              </a:solidFill>
              <a:effectLst/>
              <a:latin typeface="Calibri" panose="020F0502020204030204" pitchFamily="34" charset="0"/>
            </a:endParaRPr>
          </a:p>
        </p:txBody>
      </p:sp>
    </p:spTree>
    <p:extLst>
      <p:ext uri="{BB962C8B-B14F-4D97-AF65-F5344CB8AC3E}">
        <p14:creationId xmlns:p14="http://schemas.microsoft.com/office/powerpoint/2010/main" val="33437689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This is a video of the patient’s EOM. See what you think, and we will discuss more in the following slides.</a:t>
            </a:r>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10</a:t>
            </a:fld>
            <a:endParaRPr lang="en-US"/>
          </a:p>
        </p:txBody>
      </p:sp>
    </p:spTree>
    <p:extLst>
      <p:ext uri="{BB962C8B-B14F-4D97-AF65-F5344CB8AC3E}">
        <p14:creationId xmlns:p14="http://schemas.microsoft.com/office/powerpoint/2010/main" val="3990097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Here are some of the notable highlights from the video. As seen from these images, patient has improvement in eye movements compared to her initial incident. </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Please note the bottom image in the middle panel, which shows a reversal of ptosis in the R eyelid as the patient looks downward. What would you call this phenomenon?</a:t>
            </a:r>
            <a:r>
              <a:rPr lang="en-US" b="0" i="0" dirty="0">
                <a:solidFill>
                  <a:srgbClr val="444444"/>
                </a:solidFill>
                <a:effectLst/>
                <a:latin typeface="Calibri" panose="020F0502020204030204" pitchFamily="34" charset="0"/>
              </a:rPr>
              <a:t>​</a:t>
            </a:r>
          </a:p>
        </p:txBody>
      </p:sp>
      <p:sp>
        <p:nvSpPr>
          <p:cNvPr id="4" name="Slide Number Placeholder 3"/>
          <p:cNvSpPr>
            <a:spLocks noGrp="1"/>
          </p:cNvSpPr>
          <p:nvPr>
            <p:ph type="sldNum" sz="quarter" idx="10"/>
          </p:nvPr>
        </p:nvSpPr>
        <p:spPr/>
        <p:txBody>
          <a:bodyPr/>
          <a:lstStyle/>
          <a:p>
            <a:fld id="{E9CBB243-8E3B-4AC6-9701-33AFAACBCA1D}" type="slidenum">
              <a:rPr lang="en-US" smtClean="0"/>
              <a:t>11</a:t>
            </a:fld>
            <a:endParaRPr lang="en-US"/>
          </a:p>
        </p:txBody>
      </p:sp>
    </p:spTree>
    <p:extLst>
      <p:ext uri="{BB962C8B-B14F-4D97-AF65-F5344CB8AC3E}">
        <p14:creationId xmlns:p14="http://schemas.microsoft.com/office/powerpoint/2010/main" val="35659145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At her follow-up visit 3.5 months after the incident, our patient still had deficits expected from CN3 palsy. She had trouble with:</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 -accommodation due to impaired function of ciliary muscles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-continued mydriasis due to impaired function of pupillary constrictor muscles</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 -ptosis with a lid fissure of 7mm</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 -aberrant regeneration that caused CN3 nerve to lift the upper eyelid upon downgaze</a:t>
            </a:r>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 -diplopia that improved since the initial incident due to more motile extraocular movements. Out was able to fuse when looking down and to the right.</a:t>
            </a: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E9CBB243-8E3B-4AC6-9701-33AFAACBCA1D}" type="slidenum">
              <a:rPr lang="en-US" smtClean="0"/>
              <a:t>12</a:t>
            </a:fld>
            <a:endParaRPr lang="en-US"/>
          </a:p>
        </p:txBody>
      </p:sp>
    </p:spTree>
    <p:extLst>
      <p:ext uri="{BB962C8B-B14F-4D97-AF65-F5344CB8AC3E}">
        <p14:creationId xmlns:p14="http://schemas.microsoft.com/office/powerpoint/2010/main" val="1101677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At her second follow-up visit, 10 months after the initial incident, her accommodation had some recovery with evidence of tonic contraction of the pupil when viewing nearby objects. She was prescribed </a:t>
            </a:r>
            <a:r>
              <a:rPr lang="en-US" b="0" i="0" u="none" strike="noStrike" dirty="0" err="1">
                <a:solidFill>
                  <a:srgbClr val="000000"/>
                </a:solidFill>
                <a:effectLst/>
                <a:latin typeface="Calibri" panose="020F0502020204030204" pitchFamily="34" charset="0"/>
              </a:rPr>
              <a:t>brimonidone</a:t>
            </a:r>
            <a:r>
              <a:rPr lang="en-US" b="0" i="0" u="none" strike="noStrike" dirty="0">
                <a:solidFill>
                  <a:srgbClr val="000000"/>
                </a:solidFill>
                <a:effectLst/>
                <a:latin typeface="Calibri" panose="020F0502020204030204" pitchFamily="34" charset="0"/>
              </a:rPr>
              <a:t> for mydriasis. Her ptosis was stable, her aberrant regeneration was stable, and her diplopia continued to improve with only intermittent exotropia.</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Please note that pilocarpine, while a cholinergic medication that can help with mydriasis, can predispose a patient at risk for retinal detachment, especially if they have lattice degeneration like our patient. </a:t>
            </a: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E9CBB243-8E3B-4AC6-9701-33AFAACBCA1D}" type="slidenum">
              <a:rPr lang="en-US" smtClean="0"/>
              <a:t>13</a:t>
            </a:fld>
            <a:endParaRPr lang="en-US"/>
          </a:p>
        </p:txBody>
      </p:sp>
    </p:spTree>
    <p:extLst>
      <p:ext uri="{BB962C8B-B14F-4D97-AF65-F5344CB8AC3E}">
        <p14:creationId xmlns:p14="http://schemas.microsoft.com/office/powerpoint/2010/main" val="25131968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In her third visit, about 3 years from the initial incident, accommodation was stable, mydriasis had slightly improved as her pupil was only dilated to 5mm (as opposed to 7mm from before), ptosis was stable, her aberrant regeneration partially healed, and her diplopia was stable with prism glasses.</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However, because the prism glasses made it difficult to continue her passion for horseback riding, she was given the option of strabismus surgery, which she ultimately pursued.</a:t>
            </a:r>
            <a:r>
              <a:rPr lang="en-US" b="0" i="0" dirty="0">
                <a:solidFill>
                  <a:srgbClr val="444444"/>
                </a:solidFill>
                <a:effectLst/>
                <a:latin typeface="Calibri" panose="020F0502020204030204" pitchFamily="34" charset="0"/>
              </a:rPr>
              <a:t>​</a:t>
            </a:r>
          </a:p>
        </p:txBody>
      </p:sp>
      <p:sp>
        <p:nvSpPr>
          <p:cNvPr id="4" name="Slide Number Placeholder 3"/>
          <p:cNvSpPr>
            <a:spLocks noGrp="1"/>
          </p:cNvSpPr>
          <p:nvPr>
            <p:ph type="sldNum" sz="quarter" idx="10"/>
          </p:nvPr>
        </p:nvSpPr>
        <p:spPr/>
        <p:txBody>
          <a:bodyPr/>
          <a:lstStyle/>
          <a:p>
            <a:fld id="{E9CBB243-8E3B-4AC6-9701-33AFAACBCA1D}" type="slidenum">
              <a:rPr lang="en-US" smtClean="0"/>
              <a:t>14</a:t>
            </a:fld>
            <a:endParaRPr lang="en-US"/>
          </a:p>
        </p:txBody>
      </p:sp>
    </p:spTree>
    <p:extLst>
      <p:ext uri="{BB962C8B-B14F-4D97-AF65-F5344CB8AC3E}">
        <p14:creationId xmlns:p14="http://schemas.microsoft.com/office/powerpoint/2010/main" val="28603138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Our patient had her strabismus surgery performed on August 2018, in which she had a recession procedure for the right lateral and inferior rectus muscles.</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At her six-month follow-up after the operation, her diplopia had improved. Her exam showed good range of fusion and minimal diplopia.</a:t>
            </a:r>
            <a:endParaRPr lang="en-US" b="0" i="0" dirty="0">
              <a:solidFill>
                <a:srgbClr val="444444"/>
              </a:solidFill>
              <a:effectLst/>
              <a:latin typeface="Calibri" panose="020F0502020204030204" pitchFamily="34" charset="0"/>
            </a:endParaRPr>
          </a:p>
          <a:p>
            <a:endParaRPr lang="en-US" dirty="0"/>
          </a:p>
          <a:p>
            <a:r>
              <a:rPr lang="en-US" dirty="0"/>
              <a:t>At her six-month follow-up after the operation, her diplopia had improved. Her exam showed good range of fusion and minimal diplopia.</a:t>
            </a:r>
          </a:p>
        </p:txBody>
      </p:sp>
      <p:sp>
        <p:nvSpPr>
          <p:cNvPr id="4" name="Slide Number Placeholder 3"/>
          <p:cNvSpPr>
            <a:spLocks noGrp="1"/>
          </p:cNvSpPr>
          <p:nvPr>
            <p:ph type="sldNum" sz="quarter" idx="10"/>
          </p:nvPr>
        </p:nvSpPr>
        <p:spPr/>
        <p:txBody>
          <a:bodyPr/>
          <a:lstStyle/>
          <a:p>
            <a:fld id="{E9CBB243-8E3B-4AC6-9701-33AFAACBCA1D}" type="slidenum">
              <a:rPr lang="en-US" smtClean="0"/>
              <a:t>15</a:t>
            </a:fld>
            <a:endParaRPr lang="en-US"/>
          </a:p>
        </p:txBody>
      </p:sp>
    </p:spTree>
    <p:extLst>
      <p:ext uri="{BB962C8B-B14F-4D97-AF65-F5344CB8AC3E}">
        <p14:creationId xmlns:p14="http://schemas.microsoft.com/office/powerpoint/2010/main" val="1444457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In May 2019, patient had ptosis surgery performed to repair the right upper eyelid. Essentially, surgeons were able to make an incision through the skin and then tighten the </a:t>
            </a:r>
            <a:r>
              <a:rPr lang="en-US" b="0" i="0" u="none" strike="noStrike" dirty="0" err="1">
                <a:solidFill>
                  <a:srgbClr val="000000"/>
                </a:solidFill>
                <a:effectLst/>
                <a:latin typeface="Calibri" panose="020F0502020204030204" pitchFamily="34" charset="0"/>
              </a:rPr>
              <a:t>levator</a:t>
            </a:r>
            <a:r>
              <a:rPr lang="en-US" b="0" i="0" u="none" strike="noStrike" dirty="0">
                <a:solidFill>
                  <a:srgbClr val="000000"/>
                </a:solidFill>
                <a:effectLst/>
                <a:latin typeface="Calibri" panose="020F0502020204030204" pitchFamily="34" charset="0"/>
              </a:rPr>
              <a:t> muscle.</a:t>
            </a:r>
            <a:r>
              <a:rPr lang="en-US" b="0" i="0" dirty="0">
                <a:solidFill>
                  <a:srgbClr val="444444"/>
                </a:solidFill>
                <a:effectLst/>
                <a:latin typeface="Calibri" panose="020F0502020204030204" pitchFamily="34" charset="0"/>
              </a:rPr>
              <a:t>​</a:t>
            </a:r>
          </a:p>
          <a:p>
            <a:pPr algn="l" rtl="0" fontAlgn="base"/>
            <a:r>
              <a:rPr lang="en-US" b="0" i="0" dirty="0">
                <a:solidFill>
                  <a:srgbClr val="444444"/>
                </a:solidFill>
                <a:effectLst/>
                <a:latin typeface="Calibri" panose="020F0502020204030204" pitchFamily="34" charset="0"/>
              </a:rPr>
              <a:t>​</a:t>
            </a:r>
          </a:p>
          <a:p>
            <a:pPr algn="l" rtl="0" fontAlgn="base"/>
            <a:r>
              <a:rPr lang="en-US" b="0" i="0" u="none" strike="noStrike" dirty="0">
                <a:solidFill>
                  <a:srgbClr val="000000"/>
                </a:solidFill>
                <a:effectLst/>
                <a:latin typeface="Calibri" panose="020F0502020204030204" pitchFamily="34" charset="0"/>
              </a:rPr>
              <a:t>Please note that ptosis surgery was performed AFTER strabismus surgery given that ptosis could have changed after a strabismus operation on a vertical rectus muscle.</a:t>
            </a:r>
            <a:endParaRPr lang="en-US" b="0" i="0"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10"/>
          </p:nvPr>
        </p:nvSpPr>
        <p:spPr/>
        <p:txBody>
          <a:bodyPr/>
          <a:lstStyle/>
          <a:p>
            <a:fld id="{E9CBB243-8E3B-4AC6-9701-33AFAACBCA1D}" type="slidenum">
              <a:rPr lang="en-US" smtClean="0"/>
              <a:t>16</a:t>
            </a:fld>
            <a:endParaRPr lang="en-US"/>
          </a:p>
        </p:txBody>
      </p:sp>
    </p:spTree>
    <p:extLst>
      <p:ext uri="{BB962C8B-B14F-4D97-AF65-F5344CB8AC3E}">
        <p14:creationId xmlns:p14="http://schemas.microsoft.com/office/powerpoint/2010/main" val="20742798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now discuss the factors that affect recovery in CN III palsy due to trauma</a:t>
            </a:r>
          </a:p>
        </p:txBody>
      </p:sp>
      <p:sp>
        <p:nvSpPr>
          <p:cNvPr id="4" name="Slide Number Placeholder 3"/>
          <p:cNvSpPr>
            <a:spLocks noGrp="1"/>
          </p:cNvSpPr>
          <p:nvPr>
            <p:ph type="sldNum" sz="quarter" idx="10"/>
          </p:nvPr>
        </p:nvSpPr>
        <p:spPr/>
        <p:txBody>
          <a:bodyPr/>
          <a:lstStyle/>
          <a:p>
            <a:fld id="{E9CBB243-8E3B-4AC6-9701-33AFAACBCA1D}" type="slidenum">
              <a:rPr lang="en-US" smtClean="0"/>
              <a:t>17</a:t>
            </a:fld>
            <a:endParaRPr lang="en-US"/>
          </a:p>
        </p:txBody>
      </p:sp>
    </p:spTree>
    <p:extLst>
      <p:ext uri="{BB962C8B-B14F-4D97-AF65-F5344CB8AC3E}">
        <p14:creationId xmlns:p14="http://schemas.microsoft.com/office/powerpoint/2010/main" val="206153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The studies cited here demonstrate that for cases of CN3 palsy due to trauma, the rate of recovery was similar or better compared to other causes of CN3 palsy, such as aneurysms or neoplasms.</a:t>
            </a:r>
          </a:p>
          <a:p>
            <a:pPr eaLnBrk="1" hangingPunct="1"/>
            <a:r>
              <a:rPr lang="en-US" altLang="en-US" dirty="0">
                <a:latin typeface="Arial" panose="020B0604020202020204" pitchFamily="34" charset="0"/>
              </a:rPr>
              <a:t> Recovery was defined as improvement in deviation angle and/or ocular motility. In our case, the patient had a better prognosis given her CN3 palsy was due to trauma.</a:t>
            </a:r>
          </a:p>
        </p:txBody>
      </p:sp>
    </p:spTree>
    <p:extLst>
      <p:ext uri="{BB962C8B-B14F-4D97-AF65-F5344CB8AC3E}">
        <p14:creationId xmlns:p14="http://schemas.microsoft.com/office/powerpoint/2010/main" val="1400413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multiple studies, ptosis is more likely to resolve on its own compared to symptoms from internal ophthalmoplegia. In our case, surgical correction for ptosis was performed after four years of spontaneous recovery </a:t>
            </a:r>
          </a:p>
          <a:p>
            <a:endParaRPr lang="en-US" dirty="0"/>
          </a:p>
          <a:p>
            <a:r>
              <a:rPr lang="en-US" dirty="0"/>
              <a:t>Additionally, she initially showed partial but not complete improvement with accommodation and mydriasis, which is to be expected with internal ophthalmoplegia.</a:t>
            </a:r>
          </a:p>
        </p:txBody>
      </p:sp>
      <p:sp>
        <p:nvSpPr>
          <p:cNvPr id="4" name="Slide Number Placeholder 3"/>
          <p:cNvSpPr>
            <a:spLocks noGrp="1"/>
          </p:cNvSpPr>
          <p:nvPr>
            <p:ph type="sldNum" sz="quarter" idx="10"/>
          </p:nvPr>
        </p:nvSpPr>
        <p:spPr/>
        <p:txBody>
          <a:bodyPr/>
          <a:lstStyle/>
          <a:p>
            <a:fld id="{E9CBB243-8E3B-4AC6-9701-33AFAACBCA1D}" type="slidenum">
              <a:rPr lang="en-US" smtClean="0"/>
              <a:t>19</a:t>
            </a:fld>
            <a:endParaRPr lang="en-US"/>
          </a:p>
        </p:txBody>
      </p:sp>
    </p:spTree>
    <p:extLst>
      <p:ext uri="{BB962C8B-B14F-4D97-AF65-F5344CB8AC3E}">
        <p14:creationId xmlns:p14="http://schemas.microsoft.com/office/powerpoint/2010/main" val="2870340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literature, the only factor associated with likelihood of recovery was the deviation angle in the first visit. It did not depend on age of onset, etiology, or ocular motor restriction.</a:t>
            </a:r>
          </a:p>
        </p:txBody>
      </p:sp>
      <p:sp>
        <p:nvSpPr>
          <p:cNvPr id="4" name="Slide Number Placeholder 3"/>
          <p:cNvSpPr>
            <a:spLocks noGrp="1"/>
          </p:cNvSpPr>
          <p:nvPr>
            <p:ph type="sldNum" sz="quarter" idx="10"/>
          </p:nvPr>
        </p:nvSpPr>
        <p:spPr/>
        <p:txBody>
          <a:bodyPr/>
          <a:lstStyle/>
          <a:p>
            <a:fld id="{E9CBB243-8E3B-4AC6-9701-33AFAACBCA1D}" type="slidenum">
              <a:rPr lang="en-US" smtClean="0"/>
              <a:t>20</a:t>
            </a:fld>
            <a:endParaRPr lang="en-US"/>
          </a:p>
        </p:txBody>
      </p:sp>
    </p:spTree>
    <p:extLst>
      <p:ext uri="{BB962C8B-B14F-4D97-AF65-F5344CB8AC3E}">
        <p14:creationId xmlns:p14="http://schemas.microsoft.com/office/powerpoint/2010/main" val="2422818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 skull base fracture is a poor outcome for recovery of CN3 palsy. Luckily, our patient was wearing a helmet during the incident and did not have any evidence of fractures on CT.</a:t>
            </a:r>
          </a:p>
        </p:txBody>
      </p:sp>
      <p:sp>
        <p:nvSpPr>
          <p:cNvPr id="4" name="Slide Number Placeholder 3"/>
          <p:cNvSpPr>
            <a:spLocks noGrp="1"/>
          </p:cNvSpPr>
          <p:nvPr>
            <p:ph type="sldNum" sz="quarter" idx="10"/>
          </p:nvPr>
        </p:nvSpPr>
        <p:spPr/>
        <p:txBody>
          <a:bodyPr/>
          <a:lstStyle/>
          <a:p>
            <a:fld id="{E9CBB243-8E3B-4AC6-9701-33AFAACBCA1D}" type="slidenum">
              <a:rPr lang="en-US" smtClean="0"/>
              <a:t>21</a:t>
            </a:fld>
            <a:endParaRPr lang="en-US"/>
          </a:p>
        </p:txBody>
      </p:sp>
    </p:spTree>
    <p:extLst>
      <p:ext uri="{BB962C8B-B14F-4D97-AF65-F5344CB8AC3E}">
        <p14:creationId xmlns:p14="http://schemas.microsoft.com/office/powerpoint/2010/main" val="3210446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end, I wanted to mention one more teaching point: For cases of CN3 palsy (or other cranial nerves) caused by mild head trauma, always check imaging (i.e. CT angiography) for aneurysms or masses.</a:t>
            </a:r>
          </a:p>
          <a:p>
            <a:endParaRPr lang="en-US" dirty="0"/>
          </a:p>
          <a:p>
            <a:r>
              <a:rPr lang="en-US" dirty="0"/>
              <a:t>While CN3 palsy from mild head trauma is possible, it is rare. Therefore be sure to double-check with additional imaging to identify another underlying cause if present.</a:t>
            </a:r>
          </a:p>
        </p:txBody>
      </p:sp>
      <p:sp>
        <p:nvSpPr>
          <p:cNvPr id="4" name="Slide Number Placeholder 3"/>
          <p:cNvSpPr>
            <a:spLocks noGrp="1"/>
          </p:cNvSpPr>
          <p:nvPr>
            <p:ph type="sldNum" sz="quarter" idx="5"/>
          </p:nvPr>
        </p:nvSpPr>
        <p:spPr/>
        <p:txBody>
          <a:bodyPr/>
          <a:lstStyle/>
          <a:p>
            <a:fld id="{ED2A17EC-4D04-40A7-B3A0-ABAA5973FB94}" type="slidenum">
              <a:rPr lang="en-US" smtClean="0"/>
              <a:t>22</a:t>
            </a:fld>
            <a:endParaRPr lang="en-US"/>
          </a:p>
        </p:txBody>
      </p:sp>
    </p:spTree>
    <p:extLst>
      <p:ext uri="{BB962C8B-B14F-4D97-AF65-F5344CB8AC3E}">
        <p14:creationId xmlns:p14="http://schemas.microsoft.com/office/powerpoint/2010/main" val="8912814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Here is our summary slide where you can find the main highlights from this presentation. We appreciate your time, and thank you for listening.</a:t>
            </a:r>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23</a:t>
            </a:fld>
            <a:endParaRPr lang="en-US"/>
          </a:p>
        </p:txBody>
      </p:sp>
    </p:spTree>
    <p:extLst>
      <p:ext uri="{BB962C8B-B14F-4D97-AF65-F5344CB8AC3E}">
        <p14:creationId xmlns:p14="http://schemas.microsoft.com/office/powerpoint/2010/main" val="1690608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24</a:t>
            </a:fld>
            <a:endParaRPr lang="en-US"/>
          </a:p>
        </p:txBody>
      </p:sp>
    </p:spTree>
    <p:extLst>
      <p:ext uri="{BB962C8B-B14F-4D97-AF65-F5344CB8AC3E}">
        <p14:creationId xmlns:p14="http://schemas.microsoft.com/office/powerpoint/2010/main" val="1649295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fld id="{D5C84DD1-35AE-C042-9C45-A63BF1CEEB39}" type="datetimeFigureOut">
              <a:rPr lang="en-US" smtClean="0"/>
              <a:t>2/25/2024</a:t>
            </a:fld>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2.xml"/><Relationship Id="rId7" Type="http://schemas.openxmlformats.org/officeDocument/2006/relationships/image" Target="../media/image5.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jpeg"/><Relationship Id="rId11" Type="http://schemas.openxmlformats.org/officeDocument/2006/relationships/image" Target="../media/image2.pn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notesSlide" Target="../notesSlides/notesSlide3.xml"/><Relationship Id="rId9"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2.png"/><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2.png"/><Relationship Id="rId2" Type="http://schemas.microsoft.com/office/2007/relationships/media" Target="../media/media6.m4a"/><Relationship Id="rId1" Type="http://schemas.openxmlformats.org/officeDocument/2006/relationships/tags" Target="../tags/tag2.xml"/><Relationship Id="rId6" Type="http://schemas.openxmlformats.org/officeDocument/2006/relationships/image" Target="../media/image9.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0.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video" Target="../media/media10.m4v"/><Relationship Id="rId7" Type="http://schemas.openxmlformats.org/officeDocument/2006/relationships/notesSlide" Target="../notesSlides/notesSlide10.xml"/><Relationship Id="rId2" Type="http://schemas.microsoft.com/office/2007/relationships/media" Target="../media/media10.m4v"/><Relationship Id="rId1" Type="http://schemas.openxmlformats.org/officeDocument/2006/relationships/tags" Target="../tags/tag4.xml"/><Relationship Id="rId6" Type="http://schemas.openxmlformats.org/officeDocument/2006/relationships/slideLayout" Target="../slideLayouts/slideLayout2.xml"/><Relationship Id="rId5" Type="http://schemas.openxmlformats.org/officeDocument/2006/relationships/audio" Target="../media/media11.m4a"/><Relationship Id="rId4" Type="http://schemas.microsoft.com/office/2007/relationships/media" Target="../media/media11.m4a"/><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2.xml"/><Relationship Id="rId7" Type="http://schemas.openxmlformats.org/officeDocument/2006/relationships/image" Target="../media/image14.jpe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2.png"/><Relationship Id="rId4" Type="http://schemas.openxmlformats.org/officeDocument/2006/relationships/notesSlide" Target="../notesSlides/notesSlide11.xml"/><Relationship Id="rId9"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2.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2.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5.xml"/><Relationship Id="rId6" Type="http://schemas.openxmlformats.org/officeDocument/2006/relationships/image" Target="../media/image2.png"/><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2.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6.xml"/><Relationship Id="rId6" Type="http://schemas.openxmlformats.org/officeDocument/2006/relationships/image" Target="../media/image2.png"/><Relationship Id="rId5" Type="http://schemas.openxmlformats.org/officeDocument/2006/relationships/notesSlide" Target="../notesSlides/notesSlide21.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2.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hyperlink" Target="http://paperpile.com/b/CaF107/zJcd" TargetMode="External"/><Relationship Id="rId13" Type="http://schemas.openxmlformats.org/officeDocument/2006/relationships/hyperlink" Target="http://paperpile.com/b/CaF107/lk6k" TargetMode="External"/><Relationship Id="rId18" Type="http://schemas.openxmlformats.org/officeDocument/2006/relationships/hyperlink" Target="http://paperpile.com/b/CaF107/ArGg" TargetMode="External"/><Relationship Id="rId26" Type="http://schemas.openxmlformats.org/officeDocument/2006/relationships/hyperlink" Target="http://paperpile.com/b/CaF107/2TAI" TargetMode="External"/><Relationship Id="rId3" Type="http://schemas.openxmlformats.org/officeDocument/2006/relationships/hyperlink" Target="http://paperpile.com/b/CaF107/VFlw" TargetMode="External"/><Relationship Id="rId21" Type="http://schemas.openxmlformats.org/officeDocument/2006/relationships/hyperlink" Target="http://paperpile.com/b/CaF107/0NK5" TargetMode="External"/><Relationship Id="rId7" Type="http://schemas.openxmlformats.org/officeDocument/2006/relationships/hyperlink" Target="http://paperpile.com/b/CaF107/PQco" TargetMode="External"/><Relationship Id="rId12" Type="http://schemas.openxmlformats.org/officeDocument/2006/relationships/hyperlink" Target="http://paperpile.com/b/CaF107/FRr6" TargetMode="External"/><Relationship Id="rId17" Type="http://schemas.openxmlformats.org/officeDocument/2006/relationships/hyperlink" Target="http://paperpile.com/b/CaF107/Fysg" TargetMode="External"/><Relationship Id="rId25" Type="http://schemas.openxmlformats.org/officeDocument/2006/relationships/hyperlink" Target="http://paperpile.com/b/CaF107/oFus" TargetMode="External"/><Relationship Id="rId2" Type="http://schemas.openxmlformats.org/officeDocument/2006/relationships/notesSlide" Target="../notesSlides/notesSlide24.xml"/><Relationship Id="rId16" Type="http://schemas.openxmlformats.org/officeDocument/2006/relationships/hyperlink" Target="http://paperpile.com/b/CaF107/Z0FS" TargetMode="External"/><Relationship Id="rId20" Type="http://schemas.openxmlformats.org/officeDocument/2006/relationships/hyperlink" Target="http://paperpile.com/b/CaF107/UKhj" TargetMode="External"/><Relationship Id="rId1" Type="http://schemas.openxmlformats.org/officeDocument/2006/relationships/slideLayout" Target="../slideLayouts/slideLayout2.xml"/><Relationship Id="rId6" Type="http://schemas.openxmlformats.org/officeDocument/2006/relationships/hyperlink" Target="http://paperpile.com/b/CaF107/ajh8" TargetMode="External"/><Relationship Id="rId11" Type="http://schemas.openxmlformats.org/officeDocument/2006/relationships/hyperlink" Target="http://paperpile.com/b/CaF107/fayi" TargetMode="External"/><Relationship Id="rId24" Type="http://schemas.openxmlformats.org/officeDocument/2006/relationships/hyperlink" Target="http://paperpile.com/b/CaF107/aMFN" TargetMode="External"/><Relationship Id="rId5" Type="http://schemas.openxmlformats.org/officeDocument/2006/relationships/hyperlink" Target="http://paperpile.com/b/CaF107/V5OS" TargetMode="External"/><Relationship Id="rId15" Type="http://schemas.openxmlformats.org/officeDocument/2006/relationships/hyperlink" Target="http://paperpile.com/b/CaF107/E4PF" TargetMode="External"/><Relationship Id="rId23" Type="http://schemas.openxmlformats.org/officeDocument/2006/relationships/hyperlink" Target="http://paperpile.com/b/CaF107/JeZX" TargetMode="External"/><Relationship Id="rId28" Type="http://schemas.openxmlformats.org/officeDocument/2006/relationships/hyperlink" Target="http://paperpile.com/b/CaF107/saVp" TargetMode="External"/><Relationship Id="rId10" Type="http://schemas.openxmlformats.org/officeDocument/2006/relationships/hyperlink" Target="http://paperpile.com/b/CaF107/ad3X" TargetMode="External"/><Relationship Id="rId19" Type="http://schemas.openxmlformats.org/officeDocument/2006/relationships/hyperlink" Target="http://paperpile.com/b/CaF107/E7J3" TargetMode="External"/><Relationship Id="rId4" Type="http://schemas.openxmlformats.org/officeDocument/2006/relationships/hyperlink" Target="http://paperpile.com/b/CaF107/9Rz3" TargetMode="External"/><Relationship Id="rId9" Type="http://schemas.openxmlformats.org/officeDocument/2006/relationships/hyperlink" Target="http://paperpile.com/b/CaF107/rL8W" TargetMode="External"/><Relationship Id="rId14" Type="http://schemas.openxmlformats.org/officeDocument/2006/relationships/hyperlink" Target="http://paperpile.com/b/CaF107/EDfx" TargetMode="External"/><Relationship Id="rId22" Type="http://schemas.openxmlformats.org/officeDocument/2006/relationships/hyperlink" Target="http://paperpile.com/b/CaF107/P3bf" TargetMode="External"/><Relationship Id="rId27" Type="http://schemas.openxmlformats.org/officeDocument/2006/relationships/hyperlink" Target="https://www.earthslab.com/anatomy/oculomotor-ner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6000" b="1" dirty="0">
                <a:solidFill>
                  <a:srgbClr val="3B5B6F"/>
                </a:solidFill>
                <a:latin typeface="Arial" panose="020B0604020202020204" pitchFamily="34" charset="0"/>
                <a:cs typeface="Arial" panose="020B0604020202020204" pitchFamily="34" charset="0"/>
              </a:rPr>
              <a:t>Anisocoria and Limited Eye Movements</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088888" y="3489210"/>
            <a:ext cx="9933709" cy="2870026"/>
          </a:xfrm>
        </p:spPr>
        <p:txBody>
          <a:bodyPr>
            <a:normAutofit fontScale="55000" lnSpcReduction="20000"/>
          </a:bodyPr>
          <a:lstStyle/>
          <a:p>
            <a:pPr marL="0" indent="0" algn="ctr">
              <a:buNone/>
            </a:pPr>
            <a:r>
              <a:rPr lang="en-US" sz="3600" b="1" dirty="0">
                <a:solidFill>
                  <a:srgbClr val="3B5B6F"/>
                </a:solidFill>
                <a:latin typeface="Arial" panose="020B0604020202020204" pitchFamily="34" charset="0"/>
                <a:cs typeface="Arial" panose="020B0604020202020204" pitchFamily="34" charset="0"/>
              </a:rPr>
              <a:t>Prem Subramanian, MD, PhD</a:t>
            </a:r>
          </a:p>
          <a:p>
            <a:pPr marL="0" indent="0" algn="ctr">
              <a:buNone/>
            </a:pPr>
            <a:r>
              <a:rPr lang="en-US" b="1" dirty="0">
                <a:solidFill>
                  <a:srgbClr val="3B5B6F"/>
                </a:solidFill>
                <a:latin typeface="Arial" panose="020B0604020202020204" pitchFamily="34" charset="0"/>
                <a:cs typeface="Arial" panose="020B0604020202020204" pitchFamily="34" charset="0"/>
              </a:rPr>
              <a:t>Clifford R. and Janice N. Merrill Endowed Chair in Ophthalmology</a:t>
            </a:r>
          </a:p>
          <a:p>
            <a:pPr marL="0" indent="0" algn="ctr">
              <a:buNone/>
            </a:pPr>
            <a:r>
              <a:rPr lang="en-US" b="1" dirty="0">
                <a:solidFill>
                  <a:srgbClr val="3B5B6F"/>
                </a:solidFill>
                <a:latin typeface="Arial" panose="020B0604020202020204" pitchFamily="34" charset="0"/>
                <a:cs typeface="Arial" panose="020B0604020202020204" pitchFamily="34" charset="0"/>
              </a:rPr>
              <a:t>Professor of Ophthalmology, Neurology, and Neurosurgery</a:t>
            </a:r>
          </a:p>
          <a:p>
            <a:pPr marL="0" indent="0" algn="ctr">
              <a:buNone/>
            </a:pPr>
            <a:r>
              <a:rPr lang="en-US" b="1" dirty="0">
                <a:solidFill>
                  <a:srgbClr val="3B5B6F"/>
                </a:solidFill>
                <a:latin typeface="Arial" panose="020B0604020202020204" pitchFamily="34" charset="0"/>
                <a:cs typeface="Arial" panose="020B0604020202020204" pitchFamily="34" charset="0"/>
              </a:rPr>
              <a:t>Sue Anschutz-Rodgers Eye Center</a:t>
            </a:r>
          </a:p>
          <a:p>
            <a:pPr marL="0" indent="0" algn="ctr">
              <a:buNone/>
            </a:pPr>
            <a:r>
              <a:rPr lang="en-US" b="1" dirty="0">
                <a:solidFill>
                  <a:srgbClr val="3B5B6F"/>
                </a:solidFill>
                <a:latin typeface="Arial" panose="020B0604020202020204" pitchFamily="34" charset="0"/>
                <a:cs typeface="Arial" panose="020B0604020202020204" pitchFamily="34" charset="0"/>
              </a:rPr>
              <a:t>University of Colorado School of Medicine</a:t>
            </a:r>
          </a:p>
          <a:p>
            <a:pPr marL="0" indent="0" algn="ctr">
              <a:buNone/>
            </a:pPr>
            <a:endParaRPr lang="en-US" b="1" dirty="0">
              <a:solidFill>
                <a:srgbClr val="3B5B6F"/>
              </a:solidFill>
              <a:latin typeface="Arial" panose="020B0604020202020204" pitchFamily="34" charset="0"/>
              <a:cs typeface="Arial" panose="020B0604020202020204" pitchFamily="34" charset="0"/>
            </a:endParaRPr>
          </a:p>
          <a:p>
            <a:pPr marL="0" indent="0" algn="ctr">
              <a:buNone/>
            </a:pPr>
            <a:r>
              <a:rPr lang="en-US" sz="3600" b="1" dirty="0">
                <a:solidFill>
                  <a:srgbClr val="3B5B6F"/>
                </a:solidFill>
                <a:latin typeface="Arial" panose="020B0604020202020204" pitchFamily="34" charset="0"/>
                <a:cs typeface="Arial" panose="020B0604020202020204" pitchFamily="34" charset="0"/>
              </a:rPr>
              <a:t>Dhruva (Drew) Gupta, BS</a:t>
            </a:r>
          </a:p>
          <a:p>
            <a:pPr marL="0" indent="0" algn="ctr">
              <a:buNone/>
            </a:pPr>
            <a:r>
              <a:rPr lang="en-US" b="1" dirty="0">
                <a:solidFill>
                  <a:srgbClr val="3B5B6F"/>
                </a:solidFill>
                <a:latin typeface="Arial" panose="020B0604020202020204" pitchFamily="34" charset="0"/>
                <a:cs typeface="Arial" panose="020B0604020202020204" pitchFamily="34" charset="0"/>
              </a:rPr>
              <a:t>M4 Medical Student</a:t>
            </a:r>
          </a:p>
          <a:p>
            <a:pPr marL="0" indent="0" algn="ctr">
              <a:buNone/>
            </a:pPr>
            <a:r>
              <a:rPr lang="en-US" b="1" dirty="0">
                <a:solidFill>
                  <a:srgbClr val="3B5B6F"/>
                </a:solidFill>
                <a:latin typeface="Arial" panose="020B0604020202020204" pitchFamily="34" charset="0"/>
                <a:cs typeface="Arial" panose="020B0604020202020204" pitchFamily="34" charset="0"/>
              </a:rPr>
              <a:t>Harvard Medical School</a:t>
            </a:r>
          </a:p>
          <a:p>
            <a:pPr marL="0" indent="0" algn="ctr">
              <a:buNone/>
            </a:pPr>
            <a:endParaRPr lang="en-US" b="1" dirty="0">
              <a:solidFill>
                <a:srgbClr val="3B5B6F"/>
              </a:solidFill>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6081AB3D-73EE-4863-95B5-48C952318126}"/>
              </a:ext>
            </a:extLst>
          </p:cNvPr>
          <p:cNvSpPr txBox="1"/>
          <p:nvPr/>
        </p:nvSpPr>
        <p:spPr>
          <a:xfrm>
            <a:off x="2854503" y="257006"/>
            <a:ext cx="6482994" cy="923330"/>
          </a:xfrm>
          <a:prstGeom prst="rect">
            <a:avLst/>
          </a:prstGeom>
          <a:noFill/>
        </p:spPr>
        <p:txBody>
          <a:bodyPr wrap="square" rtlCol="0">
            <a:spAutoFit/>
          </a:bodyPr>
          <a:lstStyle/>
          <a:p>
            <a:pPr algn="ctr"/>
            <a:r>
              <a:rPr lang="en-US" sz="5400" dirty="0">
                <a:solidFill>
                  <a:srgbClr val="3B5B6F"/>
                </a:solidFill>
                <a:latin typeface="Arial Black" panose="020B0A04020102020204" pitchFamily="34" charset="0"/>
              </a:rPr>
              <a:t>UPFRONT CASE</a:t>
            </a:r>
          </a:p>
        </p:txBody>
      </p:sp>
      <p:pic>
        <p:nvPicPr>
          <p:cNvPr id="16" name="Audio 15">
            <a:extLst>
              <a:ext uri="{FF2B5EF4-FFF2-40B4-BE49-F238E27FC236}">
                <a16:creationId xmlns:a16="http://schemas.microsoft.com/office/drawing/2014/main" id="{9B2CFF65-01EA-A86B-6EB9-0116A8A607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spd="slow" p14:dur="2000" advTm="22935"/>
    </mc:Choice>
    <mc:Fallback xmlns="">
      <p:transition spd="slow" advTm="22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79318" y="158346"/>
            <a:ext cx="10848108" cy="928837"/>
          </a:xfrm>
        </p:spPr>
        <p:txBody>
          <a:bodyPr>
            <a:normAutofit fontScale="90000"/>
          </a:bodyPr>
          <a:lstStyle/>
          <a:p>
            <a:pPr algn="ctr">
              <a:defRPr/>
            </a:pPr>
            <a:r>
              <a:rPr lang="en-US" sz="3600" b="1" dirty="0">
                <a:solidFill>
                  <a:srgbClr val="3B5B6F"/>
                </a:solidFill>
                <a:latin typeface="Arial" panose="020B0604020202020204" pitchFamily="34" charset="0"/>
                <a:cs typeface="Arial" panose="020B0604020202020204" pitchFamily="34" charset="0"/>
              </a:rPr>
              <a:t>46-Year-Old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Anisocoria and Limited Eye Movements</a:t>
            </a:r>
          </a:p>
        </p:txBody>
      </p:sp>
      <p:sp>
        <p:nvSpPr>
          <p:cNvPr id="5123" name="Rectangle 3"/>
          <p:cNvSpPr>
            <a:spLocks noGrp="1" noChangeArrowheads="1"/>
          </p:cNvSpPr>
          <p:nvPr>
            <p:ph idx="1"/>
          </p:nvPr>
        </p:nvSpPr>
        <p:spPr>
          <a:xfrm>
            <a:off x="779318" y="1223478"/>
            <a:ext cx="10633363" cy="4571999"/>
          </a:xfrm>
        </p:spPr>
        <p:txBody>
          <a:bodyPr>
            <a:normAutofit/>
          </a:bodyPr>
          <a:lstStyle/>
          <a:p>
            <a:pPr marL="0" indent="0">
              <a:buNone/>
            </a:pPr>
            <a:r>
              <a:rPr lang="en-US" altLang="en-US" sz="3600" i="1" dirty="0">
                <a:solidFill>
                  <a:srgbClr val="3B5B6F"/>
                </a:solidFill>
                <a:latin typeface="Arial" panose="020B0604020202020204" pitchFamily="34" charset="0"/>
                <a:cs typeface="Arial" panose="020B0604020202020204" pitchFamily="34" charset="0"/>
              </a:rPr>
              <a:t>History</a:t>
            </a:r>
          </a:p>
          <a:p>
            <a:pPr lvl="1"/>
            <a:r>
              <a:rPr lang="en-US" altLang="en-US" sz="3200" dirty="0">
                <a:solidFill>
                  <a:srgbClr val="3B5B6F"/>
                </a:solidFill>
                <a:cs typeface="Arial" panose="020B0604020202020204" pitchFamily="34" charset="0"/>
              </a:rPr>
              <a:t>Previously healthy 46-year-old female brought to the emergency department (ED) after loss of consciousness and seizure-like activity following closed head trauma</a:t>
            </a:r>
          </a:p>
          <a:p>
            <a:pPr lvl="1"/>
            <a:r>
              <a:rPr lang="en-US" altLang="en-US" sz="3200" dirty="0">
                <a:solidFill>
                  <a:srgbClr val="3B5B6F"/>
                </a:solidFill>
                <a:cs typeface="Arial" panose="020B0604020202020204" pitchFamily="34" charset="0"/>
              </a:rPr>
              <a:t>Found to have anisocoria and limited extraocular movements (EOM), which prompted ophthalmology consultation</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a:t>
            </a:fld>
            <a:endParaRPr kumimoji="0" lang="en-US" altLang="en-US" sz="1400" b="0">
              <a:solidFill>
                <a:schemeClr val="tx2"/>
              </a:solidFill>
              <a:latin typeface="Arial Black" panose="020B0A04020102020204" pitchFamily="34" charset="0"/>
            </a:endParaRPr>
          </a:p>
        </p:txBody>
      </p:sp>
      <p:pic>
        <p:nvPicPr>
          <p:cNvPr id="7" name="Audio 6">
            <a:extLst>
              <a:ext uri="{FF2B5EF4-FFF2-40B4-BE49-F238E27FC236}">
                <a16:creationId xmlns:a16="http://schemas.microsoft.com/office/drawing/2014/main" id="{4D41909B-8103-CA17-3303-75B8D571C9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xmlns:p14="http://schemas.microsoft.com/office/powerpoint/2010/main">
    <mc:Choice Requires="p14">
      <p:transition spd="slow" p14:dur="2000" advTm="52074"/>
    </mc:Choice>
    <mc:Fallback xmlns="">
      <p:transition spd="slow" advTm="52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779318" y="158346"/>
            <a:ext cx="10848108" cy="928837"/>
          </a:xfrm>
        </p:spPr>
        <p:txBody>
          <a:bodyPr>
            <a:normAutofit fontScale="90000"/>
          </a:bodyPr>
          <a:lstStyle/>
          <a:p>
            <a:pPr algn="ctr">
              <a:defRPr/>
            </a:pPr>
            <a:r>
              <a:rPr lang="en-US" sz="3600" b="1" dirty="0">
                <a:solidFill>
                  <a:srgbClr val="3B5B6F"/>
                </a:solidFill>
                <a:latin typeface="Arial" panose="020B0604020202020204" pitchFamily="34" charset="0"/>
                <a:cs typeface="Arial" panose="020B0604020202020204" pitchFamily="34" charset="0"/>
              </a:rPr>
              <a:t>46-Year-Old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Anisocoria and Limited Eye Movements</a:t>
            </a:r>
          </a:p>
        </p:txBody>
      </p:sp>
      <p:sp>
        <p:nvSpPr>
          <p:cNvPr id="5123" name="Rectangle 3"/>
          <p:cNvSpPr>
            <a:spLocks noGrp="1" noChangeArrowheads="1"/>
          </p:cNvSpPr>
          <p:nvPr>
            <p:ph idx="1"/>
          </p:nvPr>
        </p:nvSpPr>
        <p:spPr>
          <a:xfrm>
            <a:off x="779318" y="1223478"/>
            <a:ext cx="10633363" cy="4571999"/>
          </a:xfrm>
        </p:spPr>
        <p:txBody>
          <a:bodyPr>
            <a:normAutofit/>
          </a:bodyPr>
          <a:lstStyle/>
          <a:p>
            <a:pPr marL="0" indent="0">
              <a:buNone/>
            </a:pPr>
            <a:r>
              <a:rPr lang="en-US" altLang="en-US" sz="3600" i="1" dirty="0">
                <a:solidFill>
                  <a:srgbClr val="3B5B6F"/>
                </a:solidFill>
                <a:latin typeface="Arial" panose="020B0604020202020204" pitchFamily="34" charset="0"/>
                <a:cs typeface="Arial" panose="020B0604020202020204" pitchFamily="34" charset="0"/>
              </a:rPr>
              <a:t>Examination</a:t>
            </a:r>
          </a:p>
          <a:p>
            <a:pPr lvl="1">
              <a:buFont typeface="Courier New" panose="02070309020205020404" pitchFamily="49" charset="0"/>
              <a:buChar char="o"/>
            </a:pPr>
            <a:endParaRPr lang="en-US" altLang="en-US" sz="3200" dirty="0">
              <a:solidFill>
                <a:srgbClr val="3B5B6F"/>
              </a:solidFill>
              <a:latin typeface="Arial" panose="020B0604020202020204" pitchFamily="34" charset="0"/>
              <a:cs typeface="Arial" panose="020B0604020202020204" pitchFamily="34" charset="0"/>
            </a:endParaRP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3</a:t>
            </a:fld>
            <a:endParaRPr kumimoji="0" lang="en-US" altLang="en-US" sz="1400" b="0" dirty="0">
              <a:solidFill>
                <a:schemeClr val="tx2"/>
              </a:solidFill>
              <a:latin typeface="Arial Black" panose="020B0A04020102020204" pitchFamily="34" charset="0"/>
            </a:endParaRPr>
          </a:p>
        </p:txBody>
      </p:sp>
      <p:pic>
        <p:nvPicPr>
          <p:cNvPr id="2" name="Picture 2">
            <a:extLst>
              <a:ext uri="{FF2B5EF4-FFF2-40B4-BE49-F238E27FC236}">
                <a16:creationId xmlns:a16="http://schemas.microsoft.com/office/drawing/2014/main" id="{1E25C6EF-58F1-85E4-1560-D1E4595250B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318" y="1871909"/>
            <a:ext cx="3531108" cy="1557091"/>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3" name="Picture 3">
            <a:extLst>
              <a:ext uri="{FF2B5EF4-FFF2-40B4-BE49-F238E27FC236}">
                <a16:creationId xmlns:a16="http://schemas.microsoft.com/office/drawing/2014/main" id="{0AA30897-2979-832E-9340-AD64D832059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9318" y="3565295"/>
            <a:ext cx="3531108" cy="1547000"/>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4" name="Picture 5">
            <a:extLst>
              <a:ext uri="{FF2B5EF4-FFF2-40B4-BE49-F238E27FC236}">
                <a16:creationId xmlns:a16="http://schemas.microsoft.com/office/drawing/2014/main" id="{613BDBFE-1AEA-7237-4F41-9528056BF83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49055" y="1861271"/>
            <a:ext cx="3405091" cy="1578365"/>
          </a:xfrm>
          <a:prstGeom prst="rect">
            <a:avLst/>
          </a:prstGeom>
          <a:extLst>
            <a:ext uri="{909E8E84-426E-40DD-AFC4-6F175D3DCCD1}">
              <a14:hiddenFill xmlns:a14="http://schemas.microsoft.com/office/drawing/2010/main">
                <a:solidFill>
                  <a:srgbClr val="FFFFFF"/>
                </a:solidFill>
              </a14:hiddenFill>
            </a:ext>
          </a:extLst>
        </p:spPr>
      </p:pic>
      <p:sp>
        <p:nvSpPr>
          <p:cNvPr id="5" name="Left Arrow 4">
            <a:extLst>
              <a:ext uri="{FF2B5EF4-FFF2-40B4-BE49-F238E27FC236}">
                <a16:creationId xmlns:a16="http://schemas.microsoft.com/office/drawing/2014/main" id="{52355772-7702-89E9-293D-8CB22E53E411}"/>
              </a:ext>
            </a:extLst>
          </p:cNvPr>
          <p:cNvSpPr/>
          <p:nvPr/>
        </p:nvSpPr>
        <p:spPr>
          <a:xfrm>
            <a:off x="6095999" y="2104706"/>
            <a:ext cx="646674" cy="361586"/>
          </a:xfrm>
          <a:prstGeom prst="lef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C:\Users\Stephen Reich\Pictures\III palsy\DSC_0187.JPG">
            <a:extLst>
              <a:ext uri="{FF2B5EF4-FFF2-40B4-BE49-F238E27FC236}">
                <a16:creationId xmlns:a16="http://schemas.microsoft.com/office/drawing/2014/main" id="{0ECFF17B-5E30-E20D-150A-F6B418B97F6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549055" y="3564022"/>
            <a:ext cx="3405091" cy="1563756"/>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8" name="Right Arrow 7">
            <a:extLst>
              <a:ext uri="{FF2B5EF4-FFF2-40B4-BE49-F238E27FC236}">
                <a16:creationId xmlns:a16="http://schemas.microsoft.com/office/drawing/2014/main" id="{9E3AF4F3-BB64-4A4D-3923-FA435CEDC80F}"/>
              </a:ext>
            </a:extLst>
          </p:cNvPr>
          <p:cNvSpPr/>
          <p:nvPr/>
        </p:nvSpPr>
        <p:spPr>
          <a:xfrm>
            <a:off x="6054758" y="3716006"/>
            <a:ext cx="729156" cy="362055"/>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6">
            <a:extLst>
              <a:ext uri="{FF2B5EF4-FFF2-40B4-BE49-F238E27FC236}">
                <a16:creationId xmlns:a16="http://schemas.microsoft.com/office/drawing/2014/main" id="{5EB0A937-4B41-2C63-76A9-7740B83A74B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92775" y="1850634"/>
            <a:ext cx="3517561" cy="1578365"/>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10" name="Up Arrow 9">
            <a:extLst>
              <a:ext uri="{FF2B5EF4-FFF2-40B4-BE49-F238E27FC236}">
                <a16:creationId xmlns:a16="http://schemas.microsoft.com/office/drawing/2014/main" id="{50F74D03-C48D-15BE-1AF4-CCA6D37C27B5}"/>
              </a:ext>
            </a:extLst>
          </p:cNvPr>
          <p:cNvSpPr/>
          <p:nvPr/>
        </p:nvSpPr>
        <p:spPr>
          <a:xfrm>
            <a:off x="9677400" y="2051501"/>
            <a:ext cx="304800" cy="533400"/>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descr="C:\Users\Stephen Reich\Pictures\III palsy\DSC_0192.JPG">
            <a:extLst>
              <a:ext uri="{FF2B5EF4-FFF2-40B4-BE49-F238E27FC236}">
                <a16:creationId xmlns:a16="http://schemas.microsoft.com/office/drawing/2014/main" id="{CCE0C52F-72C7-4D67-414D-459BC4DA65F4}"/>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92775" y="3564022"/>
            <a:ext cx="3531108" cy="1549144"/>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12" name="Down Arrow 11">
            <a:extLst>
              <a:ext uri="{FF2B5EF4-FFF2-40B4-BE49-F238E27FC236}">
                <a16:creationId xmlns:a16="http://schemas.microsoft.com/office/drawing/2014/main" id="{22EAFEA7-EA63-02E5-6004-314064A210D6}"/>
              </a:ext>
            </a:extLst>
          </p:cNvPr>
          <p:cNvSpPr/>
          <p:nvPr/>
        </p:nvSpPr>
        <p:spPr>
          <a:xfrm>
            <a:off x="9951555" y="3708968"/>
            <a:ext cx="311426" cy="483482"/>
          </a:xfrm>
          <a:prstGeom prst="down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Audio 14">
            <a:extLst>
              <a:ext uri="{FF2B5EF4-FFF2-40B4-BE49-F238E27FC236}">
                <a16:creationId xmlns:a16="http://schemas.microsoft.com/office/drawing/2014/main" id="{5149FE06-3DF3-4298-0934-87EA73E1634D}"/>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569082774"/>
      </p:ext>
    </p:extLst>
  </p:cSld>
  <p:clrMapOvr>
    <a:masterClrMapping/>
  </p:clrMapOvr>
  <mc:AlternateContent xmlns:mc="http://schemas.openxmlformats.org/markup-compatibility/2006" xmlns:p14="http://schemas.microsoft.com/office/powerpoint/2010/main">
    <mc:Choice Requires="p14">
      <p:transition spd="slow" p14:dur="2000" advTm="49123"/>
    </mc:Choice>
    <mc:Fallback xmlns="">
      <p:transition spd="slow" advTm="49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589902" y="117239"/>
            <a:ext cx="11089481" cy="928837"/>
          </a:xfrm>
        </p:spPr>
        <p:txBody>
          <a:bodyPr>
            <a:normAutofit fontScale="90000"/>
          </a:bodyPr>
          <a:lstStyle/>
          <a:p>
            <a:pPr algn="ctr">
              <a:defRPr/>
            </a:pPr>
            <a:r>
              <a:rPr lang="en-US" sz="3600" b="1" dirty="0">
                <a:solidFill>
                  <a:srgbClr val="3B5B6F"/>
                </a:solidFill>
                <a:latin typeface="Arial" panose="020B0604020202020204" pitchFamily="34" charset="0"/>
                <a:cs typeface="Arial" panose="020B0604020202020204" pitchFamily="34" charset="0"/>
              </a:rPr>
              <a:t>46-Year-Old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Anisocoria and Limited Eye Movements</a:t>
            </a:r>
          </a:p>
        </p:txBody>
      </p:sp>
      <p:sp>
        <p:nvSpPr>
          <p:cNvPr id="5123" name="Rectangle 3"/>
          <p:cNvSpPr>
            <a:spLocks noGrp="1" noChangeArrowheads="1"/>
          </p:cNvSpPr>
          <p:nvPr>
            <p:ph idx="1"/>
          </p:nvPr>
        </p:nvSpPr>
        <p:spPr>
          <a:xfrm>
            <a:off x="-1" y="861238"/>
            <a:ext cx="12192001" cy="5134827"/>
          </a:xfrm>
        </p:spPr>
        <p:txBody>
          <a:bodyPr>
            <a:normAutofit lnSpcReduction="10000"/>
          </a:bodyPr>
          <a:lstStyle/>
          <a:p>
            <a:pPr marL="457200" lvl="1" indent="0">
              <a:buNone/>
            </a:pPr>
            <a:r>
              <a:rPr lang="en-US" sz="2800" i="1" kern="0" dirty="0">
                <a:solidFill>
                  <a:srgbClr val="3B5B6F"/>
                </a:solidFill>
                <a:latin typeface="Arial" panose="020B0604020202020204" pitchFamily="34" charset="0"/>
                <a:ea typeface="Times New Roman" panose="02020603050405020304" pitchFamily="18" charset="0"/>
                <a:cs typeface="Arial" panose="020B0604020202020204" pitchFamily="34" charset="0"/>
              </a:rPr>
              <a:t>Examination</a:t>
            </a:r>
          </a:p>
          <a:p>
            <a:pPr lvl="1"/>
            <a:r>
              <a:rPr lang="en-US" sz="2800" kern="0" dirty="0">
                <a:solidFill>
                  <a:srgbClr val="3B5B6F"/>
                </a:solidFill>
                <a:latin typeface="Arial" panose="020B0604020202020204" pitchFamily="34" charset="0"/>
                <a:ea typeface="Times New Roman" panose="02020603050405020304" pitchFamily="18" charset="0"/>
                <a:cs typeface="Arial" panose="020B0604020202020204" pitchFamily="34" charset="0"/>
              </a:rPr>
              <a:t>EOM: </a:t>
            </a:r>
          </a:p>
          <a:p>
            <a:pPr lvl="2"/>
            <a:r>
              <a:rPr lang="en-US" sz="2800" b="1" kern="0" dirty="0">
                <a:solidFill>
                  <a:srgbClr val="3B5B6F"/>
                </a:solidFill>
                <a:effectLst/>
                <a:latin typeface="Arial" panose="020B0604020202020204" pitchFamily="34" charset="0"/>
                <a:ea typeface="Times New Roman" panose="02020603050405020304" pitchFamily="18" charset="0"/>
              </a:rPr>
              <a:t>OD: - 4 elevation, depression, and adduction </a:t>
            </a:r>
            <a:r>
              <a:rPr lang="en-US" sz="2800" b="1" kern="0" dirty="0">
                <a:solidFill>
                  <a:srgbClr val="3B5B6F"/>
                </a:solidFill>
                <a:ea typeface="Times New Roman" panose="02020603050405020304" pitchFamily="18" charset="0"/>
              </a:rPr>
              <a:t>deficits</a:t>
            </a:r>
            <a:endParaRPr lang="en-US" sz="2800" b="1" kern="0" dirty="0">
              <a:solidFill>
                <a:srgbClr val="3B5B6F"/>
              </a:solidFill>
              <a:effectLst/>
              <a:latin typeface="Arial" panose="020B0604020202020204" pitchFamily="34" charset="0"/>
              <a:ea typeface="Times New Roman" panose="02020603050405020304" pitchFamily="18" charset="0"/>
            </a:endParaRPr>
          </a:p>
          <a:p>
            <a:pPr lvl="2"/>
            <a:r>
              <a:rPr lang="en-US" sz="2800" kern="0" dirty="0">
                <a:solidFill>
                  <a:srgbClr val="3B5B6F"/>
                </a:solidFill>
                <a:effectLst/>
                <a:latin typeface="Arial" panose="020B0604020202020204" pitchFamily="34" charset="0"/>
                <a:ea typeface="Times New Roman" panose="02020603050405020304" pitchFamily="18" charset="0"/>
              </a:rPr>
              <a:t>OS: </a:t>
            </a:r>
            <a:r>
              <a:rPr lang="en-US" sz="2800" kern="0" dirty="0" err="1">
                <a:solidFill>
                  <a:srgbClr val="3B5B6F"/>
                </a:solidFill>
                <a:effectLst/>
                <a:latin typeface="Arial" panose="020B0604020202020204" pitchFamily="34" charset="0"/>
                <a:ea typeface="Times New Roman" panose="02020603050405020304" pitchFamily="18" charset="0"/>
              </a:rPr>
              <a:t>wnl</a:t>
            </a:r>
            <a:r>
              <a:rPr lang="en-US" sz="2800" dirty="0">
                <a:solidFill>
                  <a:srgbClr val="3B5B6F"/>
                </a:solidFill>
                <a:effectLst/>
              </a:rPr>
              <a:t> </a:t>
            </a:r>
          </a:p>
          <a:p>
            <a:pPr lvl="1"/>
            <a:r>
              <a:rPr lang="en-US" sz="2800" kern="0" dirty="0">
                <a:solidFill>
                  <a:srgbClr val="3B5B6F"/>
                </a:solidFill>
                <a:latin typeface="Arial" panose="020B0604020202020204" pitchFamily="34" charset="0"/>
                <a:ea typeface="Times New Roman" panose="02020603050405020304" pitchFamily="18" charset="0"/>
              </a:rPr>
              <a:t>Pupils:</a:t>
            </a:r>
          </a:p>
          <a:p>
            <a:pPr lvl="2"/>
            <a:r>
              <a:rPr lang="en-US" sz="2800" b="1" kern="0" dirty="0">
                <a:solidFill>
                  <a:srgbClr val="3B5B6F"/>
                </a:solidFill>
                <a:effectLst/>
                <a:ea typeface="Times New Roman" panose="02020603050405020304" pitchFamily="18" charset="0"/>
              </a:rPr>
              <a:t>OD: 7    7</a:t>
            </a:r>
          </a:p>
          <a:p>
            <a:pPr lvl="2"/>
            <a:r>
              <a:rPr lang="en-US" sz="2800" kern="0" dirty="0">
                <a:solidFill>
                  <a:srgbClr val="3B5B6F"/>
                </a:solidFill>
                <a:latin typeface="Arial" panose="020B0604020202020204" pitchFamily="34" charset="0"/>
                <a:ea typeface="Times New Roman" panose="02020603050405020304" pitchFamily="18" charset="0"/>
              </a:rPr>
              <a:t>OS: 3 </a:t>
            </a:r>
            <a:r>
              <a:rPr lang="en-US" sz="2800" kern="0" dirty="0">
                <a:solidFill>
                  <a:srgbClr val="3B5B6F"/>
                </a:solidFill>
                <a:ea typeface="Times New Roman" panose="02020603050405020304" pitchFamily="18" charset="0"/>
              </a:rPr>
              <a:t>    2</a:t>
            </a:r>
          </a:p>
          <a:p>
            <a:pPr lvl="2"/>
            <a:r>
              <a:rPr lang="en-US" sz="2800" kern="0" dirty="0">
                <a:solidFill>
                  <a:srgbClr val="3B5B6F"/>
                </a:solidFill>
                <a:effectLst/>
                <a:latin typeface="Arial" panose="020B0604020202020204" pitchFamily="34" charset="0"/>
                <a:ea typeface="Times New Roman" panose="02020603050405020304" pitchFamily="18" charset="0"/>
              </a:rPr>
              <a:t>OU: </a:t>
            </a:r>
            <a:r>
              <a:rPr lang="en-US" sz="2800" kern="0" dirty="0">
                <a:solidFill>
                  <a:srgbClr val="3B5B6F"/>
                </a:solidFill>
                <a:ea typeface="Times New Roman" panose="02020603050405020304" pitchFamily="18" charset="0"/>
              </a:rPr>
              <a:t>No RAPD</a:t>
            </a:r>
            <a:endParaRPr lang="en-US" sz="2800" kern="0" dirty="0">
              <a:solidFill>
                <a:srgbClr val="3B5B6F"/>
              </a:solidFill>
              <a:effectLst/>
              <a:latin typeface="Arial" panose="020B0604020202020204" pitchFamily="34" charset="0"/>
              <a:ea typeface="Times New Roman" panose="02020603050405020304" pitchFamily="18" charset="0"/>
            </a:endParaRPr>
          </a:p>
          <a:p>
            <a:pPr lvl="1"/>
            <a:r>
              <a:rPr lang="en-US" sz="2800" kern="0" dirty="0">
                <a:solidFill>
                  <a:srgbClr val="3B5B6F"/>
                </a:solidFill>
                <a:ea typeface="Times New Roman" panose="02020603050405020304" pitchFamily="18" charset="0"/>
              </a:rPr>
              <a:t>External/LLL</a:t>
            </a:r>
          </a:p>
          <a:p>
            <a:pPr lvl="2"/>
            <a:r>
              <a:rPr lang="en-US" sz="2800" b="1" kern="0" dirty="0">
                <a:solidFill>
                  <a:srgbClr val="3B5B6F"/>
                </a:solidFill>
                <a:effectLst/>
                <a:latin typeface="Arial" panose="020B0604020202020204" pitchFamily="34" charset="0"/>
                <a:ea typeface="Times New Roman" panose="02020603050405020304" pitchFamily="18" charset="0"/>
              </a:rPr>
              <a:t>OD: Complete ptosis</a:t>
            </a:r>
          </a:p>
          <a:p>
            <a:pPr lvl="2"/>
            <a:r>
              <a:rPr lang="en-US" sz="2800" kern="0" dirty="0">
                <a:solidFill>
                  <a:srgbClr val="3B5B6F"/>
                </a:solidFill>
                <a:effectLst/>
                <a:latin typeface="Arial" panose="020B0604020202020204" pitchFamily="34" charset="0"/>
                <a:ea typeface="Times New Roman" panose="02020603050405020304" pitchFamily="18" charset="0"/>
              </a:rPr>
              <a:t>OS: </a:t>
            </a:r>
            <a:r>
              <a:rPr lang="en-US" sz="2800" kern="0" dirty="0" err="1">
                <a:solidFill>
                  <a:srgbClr val="3B5B6F"/>
                </a:solidFill>
                <a:effectLst/>
                <a:latin typeface="Arial" panose="020B0604020202020204" pitchFamily="34" charset="0"/>
                <a:ea typeface="Times New Roman" panose="02020603050405020304" pitchFamily="18" charset="0"/>
              </a:rPr>
              <a:t>wnl</a:t>
            </a:r>
            <a:br>
              <a:rPr lang="en-US" sz="800" kern="0" dirty="0">
                <a:effectLst/>
                <a:latin typeface="Arial" panose="020B0604020202020204" pitchFamily="34" charset="0"/>
                <a:ea typeface="Times New Roman" panose="02020603050405020304" pitchFamily="18" charset="0"/>
              </a:rPr>
            </a:br>
            <a:endParaRPr lang="en-US" altLang="en-US" dirty="0">
              <a:solidFill>
                <a:srgbClr val="3B5B6F"/>
              </a:solidFill>
              <a:cs typeface="Arial" panose="020B0604020202020204" pitchFamily="34" charset="0"/>
            </a:endParaRP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4</a:t>
            </a:fld>
            <a:endParaRPr kumimoji="0" lang="en-US" altLang="en-US" sz="1400" b="0" dirty="0">
              <a:solidFill>
                <a:schemeClr val="tx2"/>
              </a:solidFill>
              <a:latin typeface="Arial Black" panose="020B0A04020102020204" pitchFamily="34" charset="0"/>
            </a:endParaRPr>
          </a:p>
        </p:txBody>
      </p:sp>
      <p:sp>
        <p:nvSpPr>
          <p:cNvPr id="5" name="Right Arrow 4">
            <a:extLst>
              <a:ext uri="{FF2B5EF4-FFF2-40B4-BE49-F238E27FC236}">
                <a16:creationId xmlns:a16="http://schemas.microsoft.com/office/drawing/2014/main" id="{9F5E3471-949C-384F-B78A-B3EFA3132A37}"/>
              </a:ext>
            </a:extLst>
          </p:cNvPr>
          <p:cNvSpPr/>
          <p:nvPr/>
        </p:nvSpPr>
        <p:spPr>
          <a:xfrm flipV="1">
            <a:off x="2272746" y="3063515"/>
            <a:ext cx="294861" cy="922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a:extLst>
              <a:ext uri="{FF2B5EF4-FFF2-40B4-BE49-F238E27FC236}">
                <a16:creationId xmlns:a16="http://schemas.microsoft.com/office/drawing/2014/main" id="{2F0E04BC-9040-ED42-AF97-E75D8B8A13E1}"/>
              </a:ext>
            </a:extLst>
          </p:cNvPr>
          <p:cNvSpPr/>
          <p:nvPr/>
        </p:nvSpPr>
        <p:spPr>
          <a:xfrm flipV="1">
            <a:off x="2272746" y="3429000"/>
            <a:ext cx="294861" cy="922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CDA55D3-F69A-0DC5-AE5A-D6A06D7DBB8B}"/>
              </a:ext>
            </a:extLst>
          </p:cNvPr>
          <p:cNvSpPr txBox="1"/>
          <p:nvPr/>
        </p:nvSpPr>
        <p:spPr>
          <a:xfrm>
            <a:off x="7886663" y="3165111"/>
            <a:ext cx="3475457" cy="1569660"/>
          </a:xfrm>
          <a:prstGeom prst="rect">
            <a:avLst/>
          </a:prstGeom>
          <a:solidFill>
            <a:schemeClr val="bg1"/>
          </a:solidFill>
          <a:ln>
            <a:solidFill>
              <a:srgbClr val="1F939A"/>
            </a:solidFill>
          </a:ln>
        </p:spPr>
        <p:txBody>
          <a:bodyPr wrap="square" rtlCol="0">
            <a:spAutoFit/>
          </a:bodyPr>
          <a:lstStyle/>
          <a:p>
            <a:r>
              <a:rPr lang="en-US" sz="2400" b="1" dirty="0"/>
              <a:t>Based on these physical exam findings, which cranial nerve is likely affected?</a:t>
            </a:r>
          </a:p>
        </p:txBody>
      </p:sp>
      <p:pic>
        <p:nvPicPr>
          <p:cNvPr id="6" name="Audio 5">
            <a:extLst>
              <a:ext uri="{FF2B5EF4-FFF2-40B4-BE49-F238E27FC236}">
                <a16:creationId xmlns:a16="http://schemas.microsoft.com/office/drawing/2014/main" id="{E98F8C5F-8891-00BE-9E21-EEEF208E7A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77697122"/>
      </p:ext>
    </p:extLst>
  </p:cSld>
  <p:clrMapOvr>
    <a:masterClrMapping/>
  </p:clrMapOvr>
  <mc:AlternateContent xmlns:mc="http://schemas.openxmlformats.org/markup-compatibility/2006" xmlns:p14="http://schemas.microsoft.com/office/powerpoint/2010/main">
    <mc:Choice Requires="p14">
      <p:transition spd="slow" p14:dur="2000" advTm="29369"/>
    </mc:Choice>
    <mc:Fallback xmlns="">
      <p:transition spd="slow" advTm="293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400" b="0" i="0" u="none" strike="noStrike" kern="1200" cap="none" spc="0" normalizeH="0" baseline="0" noProof="0" dirty="0">
              <a:ln>
                <a:noFill/>
              </a:ln>
              <a:solidFill>
                <a:srgbClr val="B552C6"/>
              </a:solidFill>
              <a:effectLst/>
              <a:uLnTx/>
              <a:uFillTx/>
              <a:latin typeface="Arial Black" panose="020B0A04020102020204" pitchFamily="34" charset="0"/>
              <a:ea typeface="+mn-ea"/>
              <a:cs typeface="+mn-cs"/>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5</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11" name="Rectangle 2"/>
          <p:cNvSpPr txBox="1">
            <a:spLocks noChangeArrowheads="1"/>
          </p:cNvSpPr>
          <p:nvPr/>
        </p:nvSpPr>
        <p:spPr>
          <a:xfrm>
            <a:off x="645319" y="257599"/>
            <a:ext cx="11089481" cy="92883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b="1" dirty="0">
                <a:solidFill>
                  <a:srgbClr val="3B5B6F"/>
                </a:solidFill>
                <a:latin typeface="Arial" panose="020B0604020202020204" pitchFamily="34" charset="0"/>
                <a:cs typeface="Arial" panose="020B0604020202020204" pitchFamily="34" charset="0"/>
              </a:rPr>
              <a:t>46-Year-Old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Anisocoria and Limited Eye Movements</a:t>
            </a:r>
            <a:endParaRPr lang="en-US" sz="3600" dirty="0">
              <a:solidFill>
                <a:srgbClr val="3B5B6F"/>
              </a:solidFill>
              <a:cs typeface="Arial" panose="020B0604020202020204" pitchFamily="34" charset="0"/>
            </a:endParaRPr>
          </a:p>
        </p:txBody>
      </p:sp>
      <p:pic>
        <p:nvPicPr>
          <p:cNvPr id="5" name="Picture 8">
            <a:extLst>
              <a:ext uri="{FF2B5EF4-FFF2-40B4-BE49-F238E27FC236}">
                <a16:creationId xmlns:a16="http://schemas.microsoft.com/office/drawing/2014/main" id="{6BA3EE12-88CE-901D-9B05-B0004E0737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37407" t="18221" r="18935" b="11559"/>
          <a:stretch>
            <a:fillRect/>
          </a:stretch>
        </p:blipFill>
        <p:spPr bwMode="auto">
          <a:xfrm>
            <a:off x="7194549" y="1314483"/>
            <a:ext cx="3412671" cy="4401836"/>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371DAAA5-87EC-70F3-5326-BC391B8B0E5D}"/>
              </a:ext>
            </a:extLst>
          </p:cNvPr>
          <p:cNvSpPr txBox="1">
            <a:spLocks noGrp="1"/>
          </p:cNvSpPr>
          <p:nvPr>
            <p:ph idx="1"/>
          </p:nvPr>
        </p:nvSpPr>
        <p:spPr>
          <a:xfrm>
            <a:off x="825200" y="2792663"/>
            <a:ext cx="4990983" cy="978729"/>
          </a:xfrm>
          <a:prstGeom prst="rect">
            <a:avLst/>
          </a:prstGeom>
          <a:solidFill>
            <a:schemeClr val="bg1"/>
          </a:solidFill>
          <a:ln>
            <a:solidFill>
              <a:srgbClr val="1F939A"/>
            </a:solidFill>
          </a:ln>
        </p:spPr>
        <p:txBody>
          <a:bodyPr wrap="square" rtlCol="0">
            <a:spAutoFit/>
          </a:bodyPr>
          <a:lstStyle/>
          <a:p>
            <a:pPr marL="0" indent="0">
              <a:buNone/>
            </a:pPr>
            <a:r>
              <a:rPr lang="en-US" sz="3200" b="1" dirty="0">
                <a:latin typeface="Comic Sans MS" panose="030F0702030302020204" pitchFamily="66" charset="0"/>
                <a:cs typeface="Arial" panose="020B0604020202020204" pitchFamily="34" charset="0"/>
              </a:rPr>
              <a:t>What abnormality  do you see?</a:t>
            </a:r>
          </a:p>
        </p:txBody>
      </p:sp>
      <p:pic>
        <p:nvPicPr>
          <p:cNvPr id="6" name="Audio 5">
            <a:extLst>
              <a:ext uri="{FF2B5EF4-FFF2-40B4-BE49-F238E27FC236}">
                <a16:creationId xmlns:a16="http://schemas.microsoft.com/office/drawing/2014/main" id="{FBD30576-BCF2-2F83-92C5-FD014F75D15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982329192"/>
      </p:ext>
    </p:extLst>
  </p:cSld>
  <p:clrMapOvr>
    <a:masterClrMapping/>
  </p:clrMapOvr>
  <mc:AlternateContent xmlns:mc="http://schemas.openxmlformats.org/markup-compatibility/2006" xmlns:p14="http://schemas.microsoft.com/office/powerpoint/2010/main">
    <mc:Choice Requires="p14">
      <p:transition spd="slow" p14:dur="2000" advTm="9999"/>
    </mc:Choice>
    <mc:Fallback xmlns="">
      <p:transition spd="slow" advTm="9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333829" y="1314483"/>
            <a:ext cx="4542970" cy="4330460"/>
          </a:xfrm>
        </p:spPr>
        <p:txBody>
          <a:bodyPr>
            <a:normAutofit/>
          </a:bodyPr>
          <a:lstStyle/>
          <a:p>
            <a:pPr marL="457200" lvl="1" indent="0">
              <a:lnSpc>
                <a:spcPct val="90000"/>
              </a:lnSpc>
              <a:buNone/>
            </a:pPr>
            <a:r>
              <a:rPr lang="en-US" altLang="en-US" sz="3600" i="1" dirty="0">
                <a:solidFill>
                  <a:srgbClr val="3B5B6F"/>
                </a:solidFill>
                <a:cs typeface="Arial" panose="020B0604020202020204" pitchFamily="34" charset="0"/>
              </a:rPr>
              <a:t>Imaging</a:t>
            </a:r>
          </a:p>
          <a:p>
            <a:pPr marL="457200" lvl="1" indent="0">
              <a:lnSpc>
                <a:spcPct val="90000"/>
              </a:lnSpc>
              <a:buNone/>
            </a:pPr>
            <a:endParaRPr lang="en-US" altLang="en-US" sz="3600" i="1" dirty="0">
              <a:solidFill>
                <a:srgbClr val="3B5B6F"/>
              </a:solidFill>
              <a:cs typeface="Arial" panose="020B0604020202020204" pitchFamily="34" charset="0"/>
            </a:endParaRPr>
          </a:p>
          <a:p>
            <a:pPr lvl="1"/>
            <a:r>
              <a:rPr lang="en-US" sz="2800" b="1" dirty="0">
                <a:solidFill>
                  <a:srgbClr val="3B5B6F"/>
                </a:solidFill>
              </a:rPr>
              <a:t>CT Head</a:t>
            </a:r>
            <a:r>
              <a:rPr lang="en-US" sz="2800" dirty="0">
                <a:solidFill>
                  <a:srgbClr val="3B5B6F"/>
                </a:solidFill>
              </a:rPr>
              <a:t>: Focal hemorrhage in right CN III when emerging from brainstem.</a:t>
            </a:r>
          </a:p>
          <a:p>
            <a:pPr lvl="1"/>
            <a:r>
              <a:rPr lang="en-US" altLang="en-US" sz="2800" b="1" dirty="0">
                <a:solidFill>
                  <a:srgbClr val="3B5B6F"/>
                </a:solidFill>
                <a:cs typeface="Arial" panose="020B0604020202020204" pitchFamily="34" charset="0"/>
              </a:rPr>
              <a:t>CTA</a:t>
            </a:r>
            <a:r>
              <a:rPr lang="en-US" altLang="en-US" sz="2800" dirty="0">
                <a:solidFill>
                  <a:srgbClr val="3B5B6F"/>
                </a:solidFill>
                <a:cs typeface="Arial" panose="020B0604020202020204" pitchFamily="34" charset="0"/>
              </a:rPr>
              <a:t>: no evidence of aneurysms</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400" b="0" i="0" u="none" strike="noStrike" kern="1200" cap="none" spc="0" normalizeH="0" baseline="0" noProof="0" dirty="0">
              <a:ln>
                <a:noFill/>
              </a:ln>
              <a:solidFill>
                <a:srgbClr val="B552C6"/>
              </a:solidFill>
              <a:effectLst/>
              <a:uLnTx/>
              <a:uFillTx/>
              <a:latin typeface="Arial Black" panose="020B0A04020102020204" pitchFamily="34" charset="0"/>
              <a:ea typeface="+mn-ea"/>
              <a:cs typeface="+mn-cs"/>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6</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11" name="Rectangle 2"/>
          <p:cNvSpPr txBox="1">
            <a:spLocks noChangeArrowheads="1"/>
          </p:cNvSpPr>
          <p:nvPr/>
        </p:nvSpPr>
        <p:spPr>
          <a:xfrm>
            <a:off x="645319" y="257599"/>
            <a:ext cx="11089481" cy="92883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b="1" dirty="0">
                <a:solidFill>
                  <a:srgbClr val="3B5B6F"/>
                </a:solidFill>
                <a:latin typeface="Arial" panose="020B0604020202020204" pitchFamily="34" charset="0"/>
                <a:cs typeface="Arial" panose="020B0604020202020204" pitchFamily="34" charset="0"/>
              </a:rPr>
              <a:t>46-Year-Old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Anisocoria and Limited Eye Movements</a:t>
            </a:r>
            <a:endParaRPr lang="en-US" sz="3600" dirty="0">
              <a:solidFill>
                <a:srgbClr val="3B5B6F"/>
              </a:solidFill>
              <a:cs typeface="Arial" panose="020B0604020202020204" pitchFamily="34" charset="0"/>
            </a:endParaRPr>
          </a:p>
        </p:txBody>
      </p:sp>
      <p:pic>
        <p:nvPicPr>
          <p:cNvPr id="5" name="Picture 8">
            <a:extLst>
              <a:ext uri="{FF2B5EF4-FFF2-40B4-BE49-F238E27FC236}">
                <a16:creationId xmlns:a16="http://schemas.microsoft.com/office/drawing/2014/main" id="{6BA3EE12-88CE-901D-9B05-B0004E0737A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37407" t="18221" r="18935" b="11559"/>
          <a:stretch>
            <a:fillRect/>
          </a:stretch>
        </p:blipFill>
        <p:spPr bwMode="auto">
          <a:xfrm>
            <a:off x="7194549" y="1314483"/>
            <a:ext cx="3412671" cy="4401836"/>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 name="Right Arrow 6">
            <a:extLst>
              <a:ext uri="{FF2B5EF4-FFF2-40B4-BE49-F238E27FC236}">
                <a16:creationId xmlns:a16="http://schemas.microsoft.com/office/drawing/2014/main" id="{45F8DB80-498C-FB49-A9F0-9DFFE28E6399}"/>
              </a:ext>
            </a:extLst>
          </p:cNvPr>
          <p:cNvSpPr/>
          <p:nvPr/>
        </p:nvSpPr>
        <p:spPr>
          <a:xfrm rot="20429713" flipV="1">
            <a:off x="7671603" y="3701246"/>
            <a:ext cx="1201073" cy="511103"/>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udio 3">
            <a:extLst>
              <a:ext uri="{FF2B5EF4-FFF2-40B4-BE49-F238E27FC236}">
                <a16:creationId xmlns:a16="http://schemas.microsoft.com/office/drawing/2014/main" id="{9228D956-0D2C-998D-1686-6396234790B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754337619"/>
      </p:ext>
    </p:extLst>
  </p:cSld>
  <p:clrMapOvr>
    <a:masterClrMapping/>
  </p:clrMapOvr>
  <mc:AlternateContent xmlns:mc="http://schemas.openxmlformats.org/markup-compatibility/2006" xmlns:p14="http://schemas.microsoft.com/office/powerpoint/2010/main">
    <mc:Choice Requires="p14">
      <p:transition spd="slow" p14:dur="2000" advTm="17355"/>
    </mc:Choice>
    <mc:Fallback xmlns="">
      <p:transition spd="slow" advTm="173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animEffect transition="in" filter="dissolve">
                                      <p:cBhvr>
                                        <p:cTn id="11" dur="100"/>
                                        <p:tgtEl>
                                          <p:spTgt spid="5123">
                                            <p:txEl>
                                              <p:pRg st="0" end="0"/>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5123">
                                            <p:txEl>
                                              <p:pRg st="2" end="2"/>
                                            </p:txEl>
                                          </p:spTgt>
                                        </p:tgtEl>
                                        <p:attrNameLst>
                                          <p:attrName>style.visibility</p:attrName>
                                        </p:attrNameLst>
                                      </p:cBhvr>
                                      <p:to>
                                        <p:strVal val="visible"/>
                                      </p:to>
                                    </p:set>
                                    <p:animEffect transition="in" filter="dissolve">
                                      <p:cBhvr>
                                        <p:cTn id="14" dur="100"/>
                                        <p:tgtEl>
                                          <p:spTgt spid="5123">
                                            <p:txEl>
                                              <p:pRg st="2" end="2"/>
                                            </p:txEl>
                                          </p:spTgt>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Effect transition="in" filter="dissolve">
                                      <p:cBhvr>
                                        <p:cTn id="17" dur="1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4"/>
                </p:tgtEl>
              </p:cMediaNode>
            </p:audio>
          </p:childTnLst>
        </p:cTn>
      </p:par>
    </p:tnLst>
    <p:bldLst>
      <p:bldP spid="512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324027" y="1600117"/>
            <a:ext cx="11355355" cy="4330460"/>
          </a:xfrm>
        </p:spPr>
        <p:txBody>
          <a:bodyPr>
            <a:normAutofit/>
          </a:bodyPr>
          <a:lstStyle/>
          <a:p>
            <a:pPr marL="457200" lvl="1" indent="0">
              <a:lnSpc>
                <a:spcPct val="90000"/>
              </a:lnSpc>
              <a:buNone/>
            </a:pPr>
            <a:r>
              <a:rPr lang="en-US" altLang="en-US" sz="3200" i="1" dirty="0">
                <a:solidFill>
                  <a:srgbClr val="3B5B6F"/>
                </a:solidFill>
                <a:cs typeface="Arial" panose="020B0604020202020204" pitchFamily="34" charset="0"/>
              </a:rPr>
              <a:t>Differential Diagnosis for isolated CN III Palsy</a:t>
            </a:r>
          </a:p>
          <a:p>
            <a:pPr lvl="1"/>
            <a:r>
              <a:rPr lang="en-US" altLang="en-US" sz="2800" dirty="0">
                <a:solidFill>
                  <a:srgbClr val="3B5B6F"/>
                </a:solidFill>
                <a:cs typeface="Arial" panose="020B0604020202020204" pitchFamily="34" charset="0"/>
              </a:rPr>
              <a:t>Microvascular</a:t>
            </a:r>
          </a:p>
          <a:p>
            <a:pPr lvl="1"/>
            <a:r>
              <a:rPr lang="en-US" altLang="en-US" sz="2800" b="1" dirty="0">
                <a:solidFill>
                  <a:srgbClr val="3B5B6F"/>
                </a:solidFill>
                <a:cs typeface="Arial" panose="020B0604020202020204" pitchFamily="34" charset="0"/>
              </a:rPr>
              <a:t>Trauma</a:t>
            </a:r>
          </a:p>
          <a:p>
            <a:pPr lvl="1"/>
            <a:r>
              <a:rPr lang="en-US" altLang="en-US" sz="2800" dirty="0">
                <a:solidFill>
                  <a:srgbClr val="3B5B6F"/>
                </a:solidFill>
                <a:cs typeface="Arial" panose="020B0604020202020204" pitchFamily="34" charset="0"/>
              </a:rPr>
              <a:t>Hemorrhage</a:t>
            </a:r>
          </a:p>
          <a:p>
            <a:pPr lvl="1"/>
            <a:r>
              <a:rPr lang="en-US" altLang="en-US" sz="2800" dirty="0">
                <a:solidFill>
                  <a:srgbClr val="3B5B6F"/>
                </a:solidFill>
                <a:cs typeface="Arial" panose="020B0604020202020204" pitchFamily="34" charset="0"/>
              </a:rPr>
              <a:t>Aneurysm</a:t>
            </a:r>
          </a:p>
          <a:p>
            <a:pPr lvl="1"/>
            <a:r>
              <a:rPr lang="en-US" altLang="en-US" sz="2800" dirty="0">
                <a:solidFill>
                  <a:srgbClr val="3B5B6F"/>
                </a:solidFill>
                <a:cs typeface="Arial" panose="020B0604020202020204" pitchFamily="34" charset="0"/>
              </a:rPr>
              <a:t>Neoplasm</a:t>
            </a:r>
          </a:p>
          <a:p>
            <a:pPr lvl="1"/>
            <a:r>
              <a:rPr lang="en-US" altLang="en-US" sz="2800" dirty="0">
                <a:solidFill>
                  <a:srgbClr val="3B5B6F"/>
                </a:solidFill>
                <a:cs typeface="Arial" panose="020B0604020202020204" pitchFamily="34" charset="0"/>
              </a:rPr>
              <a:t>Infection</a:t>
            </a:r>
          </a:p>
          <a:p>
            <a:pPr lvl="1"/>
            <a:r>
              <a:rPr lang="en-US" altLang="en-US" sz="2800" dirty="0">
                <a:solidFill>
                  <a:srgbClr val="3B5B6F"/>
                </a:solidFill>
                <a:cs typeface="Arial" panose="020B0604020202020204" pitchFamily="34" charset="0"/>
              </a:rPr>
              <a:t>Inflammation</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400" b="0" i="0" u="none" strike="noStrike" kern="1200" cap="none" spc="0" normalizeH="0" baseline="0" noProof="0" dirty="0">
              <a:ln>
                <a:noFill/>
              </a:ln>
              <a:solidFill>
                <a:srgbClr val="B552C6"/>
              </a:solidFill>
              <a:effectLst/>
              <a:uLnTx/>
              <a:uFillTx/>
              <a:latin typeface="Arial Black" panose="020B0A04020102020204" pitchFamily="34" charset="0"/>
              <a:ea typeface="+mn-ea"/>
              <a:cs typeface="+mn-cs"/>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7</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11" name="Rectangle 2"/>
          <p:cNvSpPr txBox="1">
            <a:spLocks noChangeArrowheads="1"/>
          </p:cNvSpPr>
          <p:nvPr/>
        </p:nvSpPr>
        <p:spPr>
          <a:xfrm>
            <a:off x="589901" y="505858"/>
            <a:ext cx="11089481" cy="928837"/>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b="1" dirty="0">
                <a:solidFill>
                  <a:srgbClr val="3B5B6F"/>
                </a:solidFill>
                <a:latin typeface="Arial" panose="020B0604020202020204" pitchFamily="34" charset="0"/>
                <a:cs typeface="Arial" panose="020B0604020202020204" pitchFamily="34" charset="0"/>
              </a:rPr>
              <a:t>46-Year-Old Woman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Anisocoria and Limited Eye Movements</a:t>
            </a:r>
            <a:endParaRPr lang="en-US" sz="3600" dirty="0">
              <a:solidFill>
                <a:srgbClr val="3B5B6F"/>
              </a:solidFill>
              <a:cs typeface="Arial" panose="020B0604020202020204" pitchFamily="34" charset="0"/>
            </a:endParaRPr>
          </a:p>
        </p:txBody>
      </p:sp>
      <p:pic>
        <p:nvPicPr>
          <p:cNvPr id="12" name="Audio 11">
            <a:extLst>
              <a:ext uri="{FF2B5EF4-FFF2-40B4-BE49-F238E27FC236}">
                <a16:creationId xmlns:a16="http://schemas.microsoft.com/office/drawing/2014/main" id="{91837691-59A6-6314-079D-9D9CDFCD6007}"/>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1802876303"/>
      </p:ext>
    </p:extLst>
  </p:cSld>
  <p:clrMapOvr>
    <a:masterClrMapping/>
  </p:clrMapOvr>
  <mc:AlternateContent xmlns:mc="http://schemas.openxmlformats.org/markup-compatibility/2006" xmlns:p14="http://schemas.microsoft.com/office/powerpoint/2010/main">
    <mc:Choice Requires="p14">
      <p:transition spd="slow" p14:dur="2000" advTm="81748"/>
    </mc:Choice>
    <mc:Fallback xmlns="">
      <p:transition spd="slow" advTm="81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123">
                                            <p:txEl>
                                              <p:pRg st="0" end="0"/>
                                            </p:txEl>
                                          </p:spTgt>
                                        </p:tgtEl>
                                        <p:attrNameLst>
                                          <p:attrName>style.visibility</p:attrName>
                                        </p:attrNameLst>
                                      </p:cBhvr>
                                      <p:to>
                                        <p:strVal val="visible"/>
                                      </p:to>
                                    </p:set>
                                    <p:animEffect transition="in" filter="dissolve">
                                      <p:cBhvr>
                                        <p:cTn id="11" dur="100"/>
                                        <p:tgtEl>
                                          <p:spTgt spid="5123">
                                            <p:txEl>
                                              <p:pRg st="0" end="0"/>
                                            </p:txEl>
                                          </p:spTgt>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5123">
                                            <p:txEl>
                                              <p:pRg st="1" end="1"/>
                                            </p:txEl>
                                          </p:spTgt>
                                        </p:tgtEl>
                                        <p:attrNameLst>
                                          <p:attrName>style.visibility</p:attrName>
                                        </p:attrNameLst>
                                      </p:cBhvr>
                                      <p:to>
                                        <p:strVal val="visible"/>
                                      </p:to>
                                    </p:set>
                                    <p:animEffect transition="in" filter="dissolve">
                                      <p:cBhvr>
                                        <p:cTn id="14" dur="100"/>
                                        <p:tgtEl>
                                          <p:spTgt spid="5123">
                                            <p:txEl>
                                              <p:pRg st="1" end="1"/>
                                            </p:txEl>
                                          </p:spTgt>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dissolve">
                                      <p:cBhvr>
                                        <p:cTn id="17" dur="100"/>
                                        <p:tgtEl>
                                          <p:spTgt spid="5123">
                                            <p:txEl>
                                              <p:pRg st="2" end="2"/>
                                            </p:txEl>
                                          </p:spTgt>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123">
                                            <p:txEl>
                                              <p:pRg st="3" end="3"/>
                                            </p:txEl>
                                          </p:spTgt>
                                        </p:tgtEl>
                                        <p:attrNameLst>
                                          <p:attrName>style.visibility</p:attrName>
                                        </p:attrNameLst>
                                      </p:cBhvr>
                                      <p:to>
                                        <p:strVal val="visible"/>
                                      </p:to>
                                    </p:set>
                                    <p:animEffect transition="in" filter="dissolve">
                                      <p:cBhvr>
                                        <p:cTn id="20" dur="100"/>
                                        <p:tgtEl>
                                          <p:spTgt spid="5123">
                                            <p:txEl>
                                              <p:pRg st="3" end="3"/>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animEffect transition="in" filter="dissolve">
                                      <p:cBhvr>
                                        <p:cTn id="23" dur="100"/>
                                        <p:tgtEl>
                                          <p:spTgt spid="5123">
                                            <p:txEl>
                                              <p:pRg st="4" end="4"/>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Effect transition="in" filter="dissolve">
                                      <p:cBhvr>
                                        <p:cTn id="26" dur="100"/>
                                        <p:tgtEl>
                                          <p:spTgt spid="5123">
                                            <p:txEl>
                                              <p:pRg st="5" end="5"/>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animEffect transition="in" filter="dissolve">
                                      <p:cBhvr>
                                        <p:cTn id="29" dur="100"/>
                                        <p:tgtEl>
                                          <p:spTgt spid="5123">
                                            <p:txEl>
                                              <p:pRg st="6" end="6"/>
                                            </p:tx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5123">
                                            <p:txEl>
                                              <p:pRg st="7" end="7"/>
                                            </p:txEl>
                                          </p:spTgt>
                                        </p:tgtEl>
                                        <p:attrNameLst>
                                          <p:attrName>style.visibility</p:attrName>
                                        </p:attrNameLst>
                                      </p:cBhvr>
                                      <p:to>
                                        <p:strVal val="visible"/>
                                      </p:to>
                                    </p:set>
                                    <p:animEffect transition="in" filter="dissolve">
                                      <p:cBhvr>
                                        <p:cTn id="32" dur="100"/>
                                        <p:tgtEl>
                                          <p:spTgt spid="51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2"/>
                </p:tgtEl>
              </p:cMediaNode>
            </p:audio>
          </p:childTnLst>
        </p:cTn>
      </p:par>
    </p:tnLst>
    <p:bldLst>
      <p:bldP spid="512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fld id="{12E5B43D-5B81-467C-9E3B-839DE5489241}" type="slidenum">
              <a:rPr kumimoji="0" lang="en-US" altLang="en-US" sz="1400" b="0" i="0" u="none" strike="noStrike" kern="1200" cap="none" spc="0" normalizeH="0" baseline="0" noProof="0" smtClean="0">
                <a:ln>
                  <a:noFill/>
                </a:ln>
                <a:solidFill>
                  <a:srgbClr val="44546A"/>
                </a:solidFill>
                <a:effectLst/>
                <a:uLnTx/>
                <a:uFillTx/>
                <a:latin typeface="Arial Black" panose="020B0A04020102020204" pitchFamily="34" charset="0"/>
                <a:ea typeface="+mn-ea"/>
                <a:cs typeface="+mn-cs"/>
              </a:rPr>
              <a:pPr marL="0" marR="0" lvl="0" indent="0" algn="l" defTabSz="914400" rtl="0" eaLnBrk="1" fontAlgn="auto" latinLnBrk="0" hangingPunct="1">
                <a:lnSpc>
                  <a:spcPct val="100000"/>
                </a:lnSpc>
                <a:spcBef>
                  <a:spcPct val="50000"/>
                </a:spcBef>
                <a:spcAft>
                  <a:spcPts val="0"/>
                </a:spcAft>
                <a:buClrTx/>
                <a:buSzTx/>
                <a:buFontTx/>
                <a:buNone/>
                <a:tabLst/>
                <a:defRPr/>
              </a:pPr>
              <a:t>8</a:t>
            </a:fld>
            <a:endParaRPr kumimoji="0" lang="en-US" altLang="en-US" sz="1400" b="0" i="0" u="none" strike="noStrike" kern="1200" cap="none" spc="0" normalizeH="0" baseline="0" noProof="0">
              <a:ln>
                <a:noFill/>
              </a:ln>
              <a:solidFill>
                <a:srgbClr val="44546A"/>
              </a:solidFill>
              <a:effectLst/>
              <a:uLnTx/>
              <a:uFillTx/>
              <a:latin typeface="Arial Black" panose="020B0A04020102020204" pitchFamily="34" charset="0"/>
              <a:ea typeface="+mn-ea"/>
              <a:cs typeface="+mn-cs"/>
            </a:endParaRPr>
          </a:p>
        </p:txBody>
      </p:sp>
      <p:sp>
        <p:nvSpPr>
          <p:cNvPr id="11" name="Rectangle 2"/>
          <p:cNvSpPr txBox="1">
            <a:spLocks noChangeArrowheads="1"/>
          </p:cNvSpPr>
          <p:nvPr/>
        </p:nvSpPr>
        <p:spPr>
          <a:xfrm>
            <a:off x="645319" y="182791"/>
            <a:ext cx="11089481" cy="92883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dirty="0">
                <a:solidFill>
                  <a:srgbClr val="3B5B6F"/>
                </a:solidFill>
                <a:cs typeface="Arial" panose="020B0604020202020204" pitchFamily="34" charset="0"/>
              </a:rPr>
              <a:t>Pathway of CN III</a:t>
            </a:r>
          </a:p>
        </p:txBody>
      </p:sp>
      <p:pic>
        <p:nvPicPr>
          <p:cNvPr id="1026" name="Picture 2" descr="A diagram of a human eye&#10;&#10;Description automatically generated">
            <a:extLst>
              <a:ext uri="{FF2B5EF4-FFF2-40B4-BE49-F238E27FC236}">
                <a16:creationId xmlns:a16="http://schemas.microsoft.com/office/drawing/2014/main" id="{39E6DC9E-87E1-877B-AF5F-778EBE29E3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0028" y="1182741"/>
            <a:ext cx="8120062" cy="496794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923B92E-0FE7-D209-2770-426B23ED2E1A}"/>
              </a:ext>
            </a:extLst>
          </p:cNvPr>
          <p:cNvSpPr txBox="1"/>
          <p:nvPr/>
        </p:nvSpPr>
        <p:spPr>
          <a:xfrm>
            <a:off x="3036277" y="6215746"/>
            <a:ext cx="5193324" cy="646331"/>
          </a:xfrm>
          <a:prstGeom prst="rect">
            <a:avLst/>
          </a:prstGeom>
          <a:noFill/>
        </p:spPr>
        <p:txBody>
          <a:bodyPr wrap="square">
            <a:spAutoFit/>
          </a:bodyPr>
          <a:lstStyle/>
          <a:p>
            <a:r>
              <a:rPr lang="en-US" sz="1800" b="0" i="0" u="none" strike="noStrike" dirty="0">
                <a:solidFill>
                  <a:srgbClr val="494949"/>
                </a:solidFill>
                <a:effectLst/>
                <a:latin typeface="Arial" panose="020B0604020202020204" pitchFamily="34" charset="0"/>
              </a:rPr>
              <a:t>American Academy of Ophthalmology/Ophthalmology Review</a:t>
            </a:r>
            <a:endParaRPr lang="en-US" dirty="0"/>
          </a:p>
        </p:txBody>
      </p:sp>
      <p:pic>
        <p:nvPicPr>
          <p:cNvPr id="5" name="Audio 4">
            <a:extLst>
              <a:ext uri="{FF2B5EF4-FFF2-40B4-BE49-F238E27FC236}">
                <a16:creationId xmlns:a16="http://schemas.microsoft.com/office/drawing/2014/main" id="{B6DADF1D-7FD3-0255-DA58-C067C4AFA4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90173203"/>
      </p:ext>
    </p:extLst>
  </p:cSld>
  <p:clrMapOvr>
    <a:masterClrMapping/>
  </p:clrMapOvr>
  <mc:AlternateContent xmlns:mc="http://schemas.openxmlformats.org/markup-compatibility/2006" xmlns:p14="http://schemas.microsoft.com/office/powerpoint/2010/main">
    <mc:Choice Requires="p14">
      <p:transition spd="slow" p14:dur="2000" advTm="75265"/>
    </mc:Choice>
    <mc:Fallback xmlns="">
      <p:transition spd="slow" advTm="752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75727" y="228491"/>
            <a:ext cx="11178073" cy="1325563"/>
          </a:xfrm>
        </p:spPr>
        <p:txBody>
          <a:bodyPr>
            <a:normAutofit/>
          </a:bodyPr>
          <a:lstStyle/>
          <a:p>
            <a:pPr algn="ctr">
              <a:defRPr/>
            </a:pPr>
            <a:r>
              <a:rPr lang="en-US" sz="4000" dirty="0">
                <a:solidFill>
                  <a:srgbClr val="3B5B6F"/>
                </a:solidFill>
              </a:rPr>
              <a:t>	</a:t>
            </a:r>
            <a:r>
              <a:rPr lang="en-US" sz="3600" b="1" dirty="0">
                <a:solidFill>
                  <a:srgbClr val="3B5B6F"/>
                </a:solidFill>
              </a:rPr>
              <a:t>Mechanisms</a:t>
            </a:r>
            <a:r>
              <a:rPr lang="en-US" sz="4000" b="1" dirty="0">
                <a:solidFill>
                  <a:srgbClr val="3B5B6F"/>
                </a:solidFill>
              </a:rPr>
              <a:t> of Injury</a:t>
            </a:r>
          </a:p>
        </p:txBody>
      </p:sp>
      <p:sp>
        <p:nvSpPr>
          <p:cNvPr id="5123" name="Rectangle 3"/>
          <p:cNvSpPr>
            <a:spLocks noGrp="1" noChangeArrowheads="1"/>
          </p:cNvSpPr>
          <p:nvPr>
            <p:ph idx="1"/>
          </p:nvPr>
        </p:nvSpPr>
        <p:spPr>
          <a:xfrm>
            <a:off x="1289837" y="1766295"/>
            <a:ext cx="9531459" cy="3820766"/>
          </a:xfrm>
        </p:spPr>
        <p:txBody>
          <a:bodyPr>
            <a:normAutofit lnSpcReduction="10000"/>
          </a:bodyPr>
          <a:lstStyle/>
          <a:p>
            <a:pPr marL="514350" indent="-514350">
              <a:lnSpc>
                <a:spcPct val="90000"/>
              </a:lnSpc>
              <a:buFont typeface="+mj-lt"/>
              <a:buAutoNum type="arabicPeriod"/>
            </a:pPr>
            <a:r>
              <a:rPr lang="en-US" altLang="en-US" sz="3200" dirty="0">
                <a:solidFill>
                  <a:srgbClr val="3B5B6F"/>
                </a:solidFill>
              </a:rPr>
              <a:t>Direct shearing injury due to partial avulsion as CN III exits the midbrain</a:t>
            </a:r>
          </a:p>
          <a:p>
            <a:pPr marL="514350" indent="-514350">
              <a:lnSpc>
                <a:spcPct val="90000"/>
              </a:lnSpc>
              <a:buFont typeface="+mj-lt"/>
              <a:buAutoNum type="arabicPeriod"/>
            </a:pPr>
            <a:r>
              <a:rPr lang="en-US" altLang="en-US" sz="3200" dirty="0">
                <a:solidFill>
                  <a:srgbClr val="3B5B6F"/>
                </a:solidFill>
              </a:rPr>
              <a:t>Direct traction injury due to nerve stretching against posterior </a:t>
            </a:r>
            <a:r>
              <a:rPr lang="en-US" altLang="en-US" sz="3200" dirty="0" err="1">
                <a:solidFill>
                  <a:srgbClr val="3B5B6F"/>
                </a:solidFill>
              </a:rPr>
              <a:t>petroclinoid</a:t>
            </a:r>
            <a:r>
              <a:rPr lang="en-US" altLang="en-US" sz="3200" dirty="0">
                <a:solidFill>
                  <a:srgbClr val="3B5B6F"/>
                </a:solidFill>
              </a:rPr>
              <a:t> ligament</a:t>
            </a:r>
          </a:p>
          <a:p>
            <a:pPr marL="514350" indent="-514350">
              <a:lnSpc>
                <a:spcPct val="90000"/>
              </a:lnSpc>
              <a:buFont typeface="+mj-lt"/>
              <a:buAutoNum type="arabicPeriod"/>
            </a:pPr>
            <a:r>
              <a:rPr lang="en-US" altLang="en-US" sz="3200" dirty="0">
                <a:solidFill>
                  <a:srgbClr val="3B5B6F"/>
                </a:solidFill>
              </a:rPr>
              <a:t>Direct vascular compression due to internal carotid artery dissection and aneurysm</a:t>
            </a:r>
          </a:p>
          <a:p>
            <a:pPr marL="514350" indent="-514350">
              <a:lnSpc>
                <a:spcPct val="90000"/>
              </a:lnSpc>
              <a:buFont typeface="+mj-lt"/>
              <a:buAutoNum type="arabicPeriod"/>
            </a:pPr>
            <a:r>
              <a:rPr lang="en-US" altLang="en-US" sz="3200" dirty="0">
                <a:solidFill>
                  <a:srgbClr val="3B5B6F"/>
                </a:solidFill>
              </a:rPr>
              <a:t>Indirect injury caused by impaired blood supply to CN III</a:t>
            </a:r>
          </a:p>
        </p:txBody>
      </p:sp>
      <p:sp>
        <p:nvSpPr>
          <p:cNvPr id="5124"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9</a:t>
            </a:fld>
            <a:endParaRPr kumimoji="0" lang="en-US" altLang="en-US" sz="1400" b="0">
              <a:solidFill>
                <a:schemeClr val="tx2"/>
              </a:solidFill>
              <a:latin typeface="Arial Black" panose="020B0A04020102020204" pitchFamily="34" charset="0"/>
            </a:endParaRPr>
          </a:p>
        </p:txBody>
      </p:sp>
      <p:pic>
        <p:nvPicPr>
          <p:cNvPr id="18" name="Audio 17">
            <a:extLst>
              <a:ext uri="{FF2B5EF4-FFF2-40B4-BE49-F238E27FC236}">
                <a16:creationId xmlns:a16="http://schemas.microsoft.com/office/drawing/2014/main" id="{1E5A4A29-070E-DEF8-C9F2-48103CEC26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98000639"/>
      </p:ext>
    </p:extLst>
  </p:cSld>
  <p:clrMapOvr>
    <a:masterClrMapping/>
  </p:clrMapOvr>
  <mc:AlternateContent xmlns:mc="http://schemas.openxmlformats.org/markup-compatibility/2006" xmlns:p14="http://schemas.microsoft.com/office/powerpoint/2010/main">
    <mc:Choice Requires="p14">
      <p:transition spd="slow" p14:dur="2000" advTm="40930"/>
    </mc:Choice>
    <mc:Fallback xmlns="">
      <p:transition spd="slow" advTm="40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Follow-Up Visit #1 (Video)</a:t>
            </a:r>
          </a:p>
        </p:txBody>
      </p:sp>
      <p:sp>
        <p:nvSpPr>
          <p:cNvPr id="3" name="Content Placeholder 2"/>
          <p:cNvSpPr>
            <a:spLocks noGrp="1"/>
          </p:cNvSpPr>
          <p:nvPr>
            <p:ph idx="1"/>
          </p:nvPr>
        </p:nvSpPr>
        <p:spPr>
          <a:xfrm>
            <a:off x="1033296" y="1375254"/>
            <a:ext cx="10701504" cy="4710022"/>
          </a:xfrm>
        </p:spPr>
        <p:txBody>
          <a:bodyPr>
            <a:normAutofit/>
          </a:bodyPr>
          <a:lstStyle/>
          <a:p>
            <a:pPr marL="0" indent="0">
              <a:buNone/>
            </a:pP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10</a:t>
            </a:fld>
            <a:endParaRPr kumimoji="0" lang="en-US" altLang="en-US" sz="1400" b="0" dirty="0">
              <a:solidFill>
                <a:schemeClr val="tx2"/>
              </a:solidFill>
              <a:latin typeface="Arial Black" panose="020B0A04020102020204" pitchFamily="34" charset="0"/>
            </a:endParaRPr>
          </a:p>
        </p:txBody>
      </p:sp>
      <p:pic>
        <p:nvPicPr>
          <p:cNvPr id="13" name="IMG_1258.m4v">
            <a:extLst>
              <a:ext uri="{FF2B5EF4-FFF2-40B4-BE49-F238E27FC236}">
                <a16:creationId xmlns:a16="http://schemas.microsoft.com/office/drawing/2014/main" id="{69770EF8-A2AA-2BC8-21A2-DEDB6A529CBB}"/>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840161" y="1284624"/>
            <a:ext cx="8353416" cy="4698797"/>
          </a:xfrm>
          <a:prstGeom prst="rect">
            <a:avLst/>
          </a:prstGeom>
          <a:ln w="12700">
            <a:miter lim="400000"/>
          </a:ln>
        </p:spPr>
      </p:pic>
      <p:pic>
        <p:nvPicPr>
          <p:cNvPr id="7" name="Audio 6">
            <a:extLst>
              <a:ext uri="{FF2B5EF4-FFF2-40B4-BE49-F238E27FC236}">
                <a16:creationId xmlns:a16="http://schemas.microsoft.com/office/drawing/2014/main" id="{C87443D5-05B7-2468-BD80-2306C2C26C6A}"/>
              </a:ext>
            </a:extLst>
          </p:cNvPr>
          <p:cNvPicPr>
            <a:picLocks noChangeAspect="1"/>
          </p:cNvPicPr>
          <p:nvPr>
            <a:audioFile r:link="rId5"/>
            <p:extLst>
              <p:ext uri="{DAA4B4D4-6D71-4841-9C94-3DE7FCFB9230}">
                <p14:media xmlns:p14="http://schemas.microsoft.com/office/powerpoint/2010/main" r:embed="rId4"/>
              </p:ext>
            </p:extLst>
          </p:nvPr>
        </p:nvPicPr>
        <p:blipFill>
          <a:blip r:embed="rId9"/>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108871712"/>
      </p:ext>
    </p:extLst>
  </p:cSld>
  <p:clrMapOvr>
    <a:masterClrMapping/>
  </p:clrMapOvr>
  <mc:AlternateContent xmlns:mc="http://schemas.openxmlformats.org/markup-compatibility/2006" xmlns:p14="http://schemas.microsoft.com/office/powerpoint/2010/main">
    <mc:Choice Requires="p14">
      <p:transition spd="slow" p14:dur="2000" advTm="26448"/>
    </mc:Choice>
    <mc:Fallback xmlns="">
      <p:transition spd="slow" advTm="264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385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11" repeatCount="indefinite" fill="hold" display="0">
                  <p:stCondLst>
                    <p:cond delay="indefinite"/>
                  </p:stCondLst>
                </p:cTn>
                <p:tgtEl>
                  <p:spTgt spid="13"/>
                </p:tgtEl>
              </p:cMediaNode>
            </p:video>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extLst>
    <p:ext uri="{E180D4A7-C9FB-4DFB-919C-405C955672EB}">
      <p14:showEvtLst xmlns:p14="http://schemas.microsoft.com/office/powerpoint/2010/main">
        <p14:playEvt time="1445" objId="13"/>
        <p14:playEvt time="25683" objId="13"/>
        <p14:stopEvt time="26448" objId="13"/>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Follow-Up Visit #1 (Images)</a:t>
            </a:r>
          </a:p>
        </p:txBody>
      </p:sp>
      <p:sp>
        <p:nvSpPr>
          <p:cNvPr id="3" name="Content Placeholder 2"/>
          <p:cNvSpPr>
            <a:spLocks noGrp="1"/>
          </p:cNvSpPr>
          <p:nvPr>
            <p:ph idx="1"/>
          </p:nvPr>
        </p:nvSpPr>
        <p:spPr>
          <a:xfrm>
            <a:off x="1033296" y="1375254"/>
            <a:ext cx="10701504" cy="4710022"/>
          </a:xfrm>
        </p:spPr>
        <p:txBody>
          <a:bodyPr>
            <a:normAutofit/>
          </a:bodyPr>
          <a:lstStyle/>
          <a:p>
            <a:pPr marL="0" indent="0">
              <a:buNone/>
            </a:pP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11</a:t>
            </a:fld>
            <a:endParaRPr kumimoji="0" lang="en-US" altLang="en-US" sz="1400" b="0" dirty="0">
              <a:solidFill>
                <a:schemeClr val="tx2"/>
              </a:solidFill>
              <a:latin typeface="Arial Black" panose="020B0A04020102020204" pitchFamily="34" charset="0"/>
            </a:endParaRPr>
          </a:p>
        </p:txBody>
      </p:sp>
      <p:pic>
        <p:nvPicPr>
          <p:cNvPr id="7" name="IMG_1187_1024.jpg">
            <a:extLst>
              <a:ext uri="{FF2B5EF4-FFF2-40B4-BE49-F238E27FC236}">
                <a16:creationId xmlns:a16="http://schemas.microsoft.com/office/drawing/2014/main" id="{F6E445A3-BF05-5F57-4CB4-BE86CAE53C1A}"/>
              </a:ext>
            </a:extLst>
          </p:cNvPr>
          <p:cNvPicPr>
            <a:picLocks noChangeAspect="1"/>
          </p:cNvPicPr>
          <p:nvPr/>
        </p:nvPicPr>
        <p:blipFill>
          <a:blip r:embed="rId5"/>
          <a:stretch>
            <a:fillRect/>
          </a:stretch>
        </p:blipFill>
        <p:spPr>
          <a:xfrm>
            <a:off x="4920709" y="1104180"/>
            <a:ext cx="2350581" cy="1762936"/>
          </a:xfrm>
          <a:prstGeom prst="rect">
            <a:avLst/>
          </a:prstGeom>
          <a:ln w="12700">
            <a:miter lim="400000"/>
          </a:ln>
        </p:spPr>
      </p:pic>
      <p:pic>
        <p:nvPicPr>
          <p:cNvPr id="8" name="IMG_1186_1024.jpg">
            <a:extLst>
              <a:ext uri="{FF2B5EF4-FFF2-40B4-BE49-F238E27FC236}">
                <a16:creationId xmlns:a16="http://schemas.microsoft.com/office/drawing/2014/main" id="{8B45F219-95DF-2A1F-FDD4-E3A2BF280316}"/>
              </a:ext>
            </a:extLst>
          </p:cNvPr>
          <p:cNvPicPr>
            <a:picLocks noChangeAspect="1"/>
          </p:cNvPicPr>
          <p:nvPr/>
        </p:nvPicPr>
        <p:blipFill>
          <a:blip r:embed="rId6"/>
          <a:stretch>
            <a:fillRect/>
          </a:stretch>
        </p:blipFill>
        <p:spPr>
          <a:xfrm>
            <a:off x="1742251" y="3075541"/>
            <a:ext cx="2350581" cy="1762936"/>
          </a:xfrm>
          <a:prstGeom prst="rect">
            <a:avLst/>
          </a:prstGeom>
          <a:ln w="12700">
            <a:miter lim="400000"/>
          </a:ln>
        </p:spPr>
      </p:pic>
      <p:pic>
        <p:nvPicPr>
          <p:cNvPr id="9" name="IMG_1184_1024.jpg">
            <a:extLst>
              <a:ext uri="{FF2B5EF4-FFF2-40B4-BE49-F238E27FC236}">
                <a16:creationId xmlns:a16="http://schemas.microsoft.com/office/drawing/2014/main" id="{4223DA67-BF3F-48E8-C69F-2649C9BFB72F}"/>
              </a:ext>
            </a:extLst>
          </p:cNvPr>
          <p:cNvPicPr>
            <a:picLocks noChangeAspect="1"/>
          </p:cNvPicPr>
          <p:nvPr/>
        </p:nvPicPr>
        <p:blipFill>
          <a:blip r:embed="rId7"/>
          <a:stretch>
            <a:fillRect/>
          </a:stretch>
        </p:blipFill>
        <p:spPr>
          <a:xfrm>
            <a:off x="4920709" y="3075541"/>
            <a:ext cx="2350581" cy="1762936"/>
          </a:xfrm>
          <a:prstGeom prst="rect">
            <a:avLst/>
          </a:prstGeom>
          <a:ln w="12700">
            <a:miter lim="400000"/>
          </a:ln>
        </p:spPr>
      </p:pic>
      <p:pic>
        <p:nvPicPr>
          <p:cNvPr id="11" name="IMG_1185_1024.jpg">
            <a:extLst>
              <a:ext uri="{FF2B5EF4-FFF2-40B4-BE49-F238E27FC236}">
                <a16:creationId xmlns:a16="http://schemas.microsoft.com/office/drawing/2014/main" id="{8620F7A7-2207-3AA3-9174-C9455D74F9FE}"/>
              </a:ext>
            </a:extLst>
          </p:cNvPr>
          <p:cNvPicPr>
            <a:picLocks noChangeAspect="1"/>
          </p:cNvPicPr>
          <p:nvPr/>
        </p:nvPicPr>
        <p:blipFill>
          <a:blip r:embed="rId8"/>
          <a:stretch>
            <a:fillRect/>
          </a:stretch>
        </p:blipFill>
        <p:spPr>
          <a:xfrm>
            <a:off x="8099167" y="3075541"/>
            <a:ext cx="2350580" cy="1762936"/>
          </a:xfrm>
          <a:prstGeom prst="rect">
            <a:avLst/>
          </a:prstGeom>
          <a:ln w="12700">
            <a:miter lim="400000"/>
          </a:ln>
        </p:spPr>
      </p:pic>
      <p:pic>
        <p:nvPicPr>
          <p:cNvPr id="12" name="IMG_1188_1024.jpg">
            <a:extLst>
              <a:ext uri="{FF2B5EF4-FFF2-40B4-BE49-F238E27FC236}">
                <a16:creationId xmlns:a16="http://schemas.microsoft.com/office/drawing/2014/main" id="{6030D3AE-FE77-C2F2-F117-D1BE5171B2F3}"/>
              </a:ext>
            </a:extLst>
          </p:cNvPr>
          <p:cNvPicPr>
            <a:picLocks noChangeAspect="1"/>
          </p:cNvPicPr>
          <p:nvPr/>
        </p:nvPicPr>
        <p:blipFill>
          <a:blip r:embed="rId9"/>
          <a:stretch>
            <a:fillRect/>
          </a:stretch>
        </p:blipFill>
        <p:spPr>
          <a:xfrm>
            <a:off x="4920710" y="5046902"/>
            <a:ext cx="2414798" cy="1811098"/>
          </a:xfrm>
          <a:prstGeom prst="rect">
            <a:avLst/>
          </a:prstGeom>
          <a:ln w="12700">
            <a:miter lim="400000"/>
          </a:ln>
        </p:spPr>
      </p:pic>
      <p:sp>
        <p:nvSpPr>
          <p:cNvPr id="5" name="TextBox 4">
            <a:extLst>
              <a:ext uri="{FF2B5EF4-FFF2-40B4-BE49-F238E27FC236}">
                <a16:creationId xmlns:a16="http://schemas.microsoft.com/office/drawing/2014/main" id="{DFBACBD2-C814-20D7-474E-F9C396C8D37D}"/>
              </a:ext>
            </a:extLst>
          </p:cNvPr>
          <p:cNvSpPr txBox="1"/>
          <p:nvPr/>
        </p:nvSpPr>
        <p:spPr>
          <a:xfrm>
            <a:off x="7493130" y="5482746"/>
            <a:ext cx="4084047" cy="369332"/>
          </a:xfrm>
          <a:prstGeom prst="rect">
            <a:avLst/>
          </a:prstGeom>
          <a:noFill/>
        </p:spPr>
        <p:txBody>
          <a:bodyPr wrap="square">
            <a:spAutoFit/>
          </a:bodyPr>
          <a:lstStyle/>
          <a:p>
            <a:r>
              <a:rPr lang="en-US" sz="1800" b="1" dirty="0"/>
              <a:t>What do you call this phenomenon?</a:t>
            </a:r>
          </a:p>
        </p:txBody>
      </p:sp>
      <p:pic>
        <p:nvPicPr>
          <p:cNvPr id="16" name="Audio 15">
            <a:extLst>
              <a:ext uri="{FF2B5EF4-FFF2-40B4-BE49-F238E27FC236}">
                <a16:creationId xmlns:a16="http://schemas.microsoft.com/office/drawing/2014/main" id="{061A6302-B67C-853A-672E-4D07C0880A48}"/>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6728588"/>
      </p:ext>
    </p:extLst>
  </p:cSld>
  <p:clrMapOvr>
    <a:masterClrMapping/>
  </p:clrMapOvr>
  <mc:AlternateContent xmlns:mc="http://schemas.openxmlformats.org/markup-compatibility/2006" xmlns:p14="http://schemas.microsoft.com/office/powerpoint/2010/main">
    <mc:Choice Requires="p14">
      <p:transition spd="slow" p14:dur="2000" advTm="23620"/>
    </mc:Choice>
    <mc:Fallback xmlns="">
      <p:transition spd="slow" advTm="236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Follow-Up Visit #1</a:t>
            </a:r>
          </a:p>
        </p:txBody>
      </p:sp>
      <p:sp>
        <p:nvSpPr>
          <p:cNvPr id="3" name="Content Placeholder 2"/>
          <p:cNvSpPr>
            <a:spLocks noGrp="1"/>
          </p:cNvSpPr>
          <p:nvPr>
            <p:ph idx="1"/>
          </p:nvPr>
        </p:nvSpPr>
        <p:spPr>
          <a:xfrm>
            <a:off x="1033296" y="1375254"/>
            <a:ext cx="10701504" cy="4710022"/>
          </a:xfrm>
        </p:spPr>
        <p:txBody>
          <a:bodyPr>
            <a:normAutofit/>
          </a:bodyPr>
          <a:lstStyle/>
          <a:p>
            <a:pPr>
              <a:lnSpc>
                <a:spcPct val="100000"/>
              </a:lnSpc>
            </a:pPr>
            <a:r>
              <a:rPr lang="en-US" kern="0" dirty="0">
                <a:solidFill>
                  <a:srgbClr val="4B748B"/>
                </a:solidFill>
                <a:effectLst/>
                <a:ea typeface="Times New Roman" panose="02020603050405020304" pitchFamily="18" charset="0"/>
                <a:cs typeface="Arial" panose="020B0604020202020204" pitchFamily="34" charset="0"/>
              </a:rPr>
              <a:t>3.5 months from the initial incident (Sept 2014)</a:t>
            </a:r>
          </a:p>
          <a:p>
            <a:pPr lvl="1">
              <a:lnSpc>
                <a:spcPct val="100000"/>
              </a:lnSpc>
              <a:buFont typeface="Courier New" panose="02070309020205020404" pitchFamily="49" charset="0"/>
              <a:buChar char="o"/>
            </a:pPr>
            <a:r>
              <a:rPr lang="en-US" sz="2800" b="1" kern="0" dirty="0">
                <a:solidFill>
                  <a:srgbClr val="4B748B"/>
                </a:solidFill>
                <a:effectLst/>
                <a:ea typeface="Times New Roman" panose="02020603050405020304" pitchFamily="18" charset="0"/>
                <a:cs typeface="Arial" panose="020B0604020202020204" pitchFamily="34" charset="0"/>
              </a:rPr>
              <a:t>Accommodation</a:t>
            </a:r>
            <a:r>
              <a:rPr lang="en-US" sz="2800" kern="0" dirty="0">
                <a:solidFill>
                  <a:srgbClr val="4B748B"/>
                </a:solidFill>
                <a:effectLst/>
                <a:ea typeface="Times New Roman" panose="02020603050405020304" pitchFamily="18" charset="0"/>
                <a:cs typeface="Arial" panose="020B0604020202020204" pitchFamily="34" charset="0"/>
              </a:rPr>
              <a:t>: Continued loss </a:t>
            </a:r>
            <a:r>
              <a:rPr lang="en-US" sz="2800" kern="0" dirty="0">
                <a:solidFill>
                  <a:srgbClr val="4B748B"/>
                </a:solidFill>
                <a:ea typeface="Times New Roman" panose="02020603050405020304" pitchFamily="18" charset="0"/>
                <a:cs typeface="Arial" panose="020B0604020202020204" pitchFamily="34" charset="0"/>
              </a:rPr>
              <a:t>of accommodation</a:t>
            </a:r>
          </a:p>
          <a:p>
            <a:pPr lvl="1">
              <a:lnSpc>
                <a:spcPct val="100000"/>
              </a:lnSpc>
              <a:buFont typeface="Courier New" panose="02070309020205020404" pitchFamily="49" charset="0"/>
              <a:buChar char="o"/>
            </a:pPr>
            <a:r>
              <a:rPr lang="en-US" sz="2800" b="1" kern="0" dirty="0">
                <a:solidFill>
                  <a:srgbClr val="4B748B"/>
                </a:solidFill>
                <a:ea typeface="Times New Roman" panose="02020603050405020304" pitchFamily="18" charset="0"/>
                <a:cs typeface="Arial" panose="020B0604020202020204" pitchFamily="34" charset="0"/>
              </a:rPr>
              <a:t>Mydriasis</a:t>
            </a:r>
            <a:r>
              <a:rPr lang="en-US" sz="2800" kern="0" dirty="0">
                <a:solidFill>
                  <a:srgbClr val="4B748B"/>
                </a:solidFill>
                <a:ea typeface="Times New Roman" panose="02020603050405020304" pitchFamily="18" charset="0"/>
                <a:cs typeface="Arial" panose="020B0604020202020204" pitchFamily="34" charset="0"/>
              </a:rPr>
              <a:t>: Continued to have dilated pupil </a:t>
            </a:r>
          </a:p>
          <a:p>
            <a:pPr lvl="1">
              <a:lnSpc>
                <a:spcPct val="100000"/>
              </a:lnSpc>
              <a:buFont typeface="Courier New" panose="02070309020205020404" pitchFamily="49" charset="0"/>
              <a:buChar char="o"/>
            </a:pPr>
            <a:r>
              <a:rPr lang="en-US" sz="2800" b="1" kern="0" dirty="0">
                <a:solidFill>
                  <a:srgbClr val="4B748B"/>
                </a:solidFill>
                <a:ea typeface="Times New Roman" panose="02020603050405020304" pitchFamily="18" charset="0"/>
                <a:cs typeface="Arial" panose="020B0604020202020204" pitchFamily="34" charset="0"/>
              </a:rPr>
              <a:t>Ptosis</a:t>
            </a:r>
            <a:r>
              <a:rPr lang="en-US" sz="2800" kern="0" dirty="0">
                <a:solidFill>
                  <a:srgbClr val="4B748B"/>
                </a:solidFill>
                <a:ea typeface="Times New Roman" panose="02020603050405020304" pitchFamily="18" charset="0"/>
                <a:cs typeface="Arial" panose="020B0604020202020204" pitchFamily="34" charset="0"/>
              </a:rPr>
              <a:t>: Lid fissure</a:t>
            </a:r>
            <a:r>
              <a:rPr lang="en-US" sz="2800" kern="0" dirty="0">
                <a:solidFill>
                  <a:srgbClr val="4B748B"/>
                </a:solidFill>
                <a:effectLst/>
                <a:ea typeface="Times New Roman" panose="02020603050405020304" pitchFamily="18" charset="0"/>
                <a:cs typeface="Arial" panose="020B0604020202020204" pitchFamily="34" charset="0"/>
              </a:rPr>
              <a:t> 7 mm (normal 9-11 mm)</a:t>
            </a:r>
          </a:p>
          <a:p>
            <a:pPr lvl="1">
              <a:lnSpc>
                <a:spcPct val="100000"/>
              </a:lnSpc>
              <a:buFont typeface="Courier New" panose="02070309020205020404" pitchFamily="49" charset="0"/>
              <a:buChar char="o"/>
            </a:pPr>
            <a:r>
              <a:rPr lang="en-US" sz="2800" b="1" kern="0" dirty="0">
                <a:solidFill>
                  <a:srgbClr val="4B748B"/>
                </a:solidFill>
                <a:ea typeface="Times New Roman" panose="02020603050405020304" pitchFamily="18" charset="0"/>
                <a:cs typeface="Arial" panose="020B0604020202020204" pitchFamily="34" charset="0"/>
              </a:rPr>
              <a:t>Aberrant regeneration</a:t>
            </a:r>
            <a:r>
              <a:rPr lang="en-US" sz="2800" kern="0" dirty="0">
                <a:solidFill>
                  <a:srgbClr val="4B748B"/>
                </a:solidFill>
                <a:ea typeface="Times New Roman" panose="02020603050405020304" pitchFamily="18" charset="0"/>
                <a:cs typeface="Arial" panose="020B0604020202020204" pitchFamily="34" charset="0"/>
              </a:rPr>
              <a:t>: Reversal </a:t>
            </a:r>
            <a:r>
              <a:rPr lang="en-US" sz="2800" kern="0" dirty="0">
                <a:solidFill>
                  <a:srgbClr val="4B748B"/>
                </a:solidFill>
                <a:effectLst/>
                <a:ea typeface="Times New Roman" panose="02020603050405020304" pitchFamily="18" charset="0"/>
                <a:cs typeface="Arial" panose="020B0604020202020204" pitchFamily="34" charset="0"/>
              </a:rPr>
              <a:t>of ptosis upon downgaze</a:t>
            </a:r>
          </a:p>
          <a:p>
            <a:pPr lvl="1">
              <a:lnSpc>
                <a:spcPct val="100000"/>
              </a:lnSpc>
              <a:buFont typeface="Courier New" panose="02070309020205020404" pitchFamily="49" charset="0"/>
              <a:buChar char="o"/>
            </a:pPr>
            <a:r>
              <a:rPr lang="en-US" sz="2800" b="1" kern="0" dirty="0">
                <a:solidFill>
                  <a:srgbClr val="4B748B"/>
                </a:solidFill>
                <a:effectLst/>
                <a:ea typeface="Times New Roman" panose="02020603050405020304" pitchFamily="18" charset="0"/>
                <a:cs typeface="Arial" panose="020B0604020202020204" pitchFamily="34" charset="0"/>
              </a:rPr>
              <a:t>Diplopia</a:t>
            </a:r>
            <a:r>
              <a:rPr lang="en-US" sz="2800" kern="0" dirty="0">
                <a:solidFill>
                  <a:srgbClr val="4B748B"/>
                </a:solidFill>
                <a:effectLst/>
                <a:ea typeface="Times New Roman" panose="02020603050405020304" pitchFamily="18" charset="0"/>
                <a:cs typeface="Arial" panose="020B0604020202020204" pitchFamily="34" charset="0"/>
              </a:rPr>
              <a:t>: Improvement in EOMs. Able to fuse (with effort) when looking down and to the right</a:t>
            </a:r>
          </a:p>
          <a:p>
            <a:pPr marL="0" indent="0">
              <a:buNone/>
            </a:pP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12</a:t>
            </a:fld>
            <a:endParaRPr kumimoji="0" lang="en-US" altLang="en-US" sz="1400" b="0" dirty="0">
              <a:solidFill>
                <a:schemeClr val="tx2"/>
              </a:solidFill>
              <a:latin typeface="Arial Black" panose="020B0A04020102020204" pitchFamily="34" charset="0"/>
            </a:endParaRPr>
          </a:p>
        </p:txBody>
      </p:sp>
      <p:pic>
        <p:nvPicPr>
          <p:cNvPr id="6" name="Audio 5">
            <a:extLst>
              <a:ext uri="{FF2B5EF4-FFF2-40B4-BE49-F238E27FC236}">
                <a16:creationId xmlns:a16="http://schemas.microsoft.com/office/drawing/2014/main" id="{2ACCDAFE-4389-C12A-E759-14172C3D6E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73430148"/>
      </p:ext>
    </p:extLst>
  </p:cSld>
  <p:clrMapOvr>
    <a:masterClrMapping/>
  </p:clrMapOvr>
  <mc:AlternateContent xmlns:mc="http://schemas.openxmlformats.org/markup-compatibility/2006" xmlns:p14="http://schemas.microsoft.com/office/powerpoint/2010/main">
    <mc:Choice Requires="p14">
      <p:transition spd="slow" p14:dur="2000" advTm="46163"/>
    </mc:Choice>
    <mc:Fallback xmlns="">
      <p:transition spd="slow" advTm="46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Follow-Up Visit #2</a:t>
            </a:r>
          </a:p>
        </p:txBody>
      </p:sp>
      <p:sp>
        <p:nvSpPr>
          <p:cNvPr id="3" name="Content Placeholder 2"/>
          <p:cNvSpPr>
            <a:spLocks noGrp="1"/>
          </p:cNvSpPr>
          <p:nvPr>
            <p:ph idx="1"/>
          </p:nvPr>
        </p:nvSpPr>
        <p:spPr>
          <a:xfrm>
            <a:off x="1033296" y="1375254"/>
            <a:ext cx="10701504" cy="4710022"/>
          </a:xfrm>
        </p:spPr>
        <p:txBody>
          <a:bodyPr>
            <a:normAutofit/>
          </a:bodyPr>
          <a:lstStyle/>
          <a:p>
            <a:pPr>
              <a:lnSpc>
                <a:spcPct val="100000"/>
              </a:lnSpc>
            </a:pPr>
            <a:r>
              <a:rPr lang="en-US" kern="0" dirty="0">
                <a:solidFill>
                  <a:srgbClr val="4B748B"/>
                </a:solidFill>
                <a:effectLst/>
                <a:ea typeface="Times New Roman" panose="02020603050405020304" pitchFamily="18" charset="0"/>
                <a:cs typeface="Arial" panose="020B0604020202020204" pitchFamily="34" charset="0"/>
              </a:rPr>
              <a:t>10 months from the initial incident (March 2015)</a:t>
            </a:r>
          </a:p>
          <a:p>
            <a:pPr lvl="1">
              <a:lnSpc>
                <a:spcPct val="100000"/>
              </a:lnSpc>
              <a:buFont typeface="Courier New" panose="02070309020205020404" pitchFamily="49" charset="0"/>
              <a:buChar char="o"/>
            </a:pPr>
            <a:r>
              <a:rPr lang="en-US" sz="2800" b="1" kern="0" dirty="0">
                <a:solidFill>
                  <a:srgbClr val="4B748B"/>
                </a:solidFill>
                <a:effectLst/>
                <a:ea typeface="Times New Roman" panose="02020603050405020304" pitchFamily="18" charset="0"/>
                <a:cs typeface="Arial" panose="020B0604020202020204" pitchFamily="34" charset="0"/>
              </a:rPr>
              <a:t>Accommodation</a:t>
            </a:r>
            <a:r>
              <a:rPr lang="en-US" sz="2800" kern="0" dirty="0">
                <a:solidFill>
                  <a:srgbClr val="4B748B"/>
                </a:solidFill>
                <a:effectLst/>
                <a:ea typeface="Times New Roman" panose="02020603050405020304" pitchFamily="18" charset="0"/>
                <a:cs typeface="Arial" panose="020B0604020202020204" pitchFamily="34" charset="0"/>
              </a:rPr>
              <a:t>: Partial recovery </a:t>
            </a:r>
            <a:r>
              <a:rPr lang="en-US" sz="2800" kern="0" dirty="0">
                <a:solidFill>
                  <a:srgbClr val="4B748B"/>
                </a:solidFill>
                <a:ea typeface="Times New Roman" panose="02020603050405020304" pitchFamily="18" charset="0"/>
                <a:cs typeface="Arial" panose="020B0604020202020204" pitchFamily="34" charset="0"/>
              </a:rPr>
              <a:t>of accommodation</a:t>
            </a:r>
          </a:p>
          <a:p>
            <a:pPr lvl="1">
              <a:lnSpc>
                <a:spcPct val="100000"/>
              </a:lnSpc>
              <a:buFont typeface="Courier New" panose="02070309020205020404" pitchFamily="49" charset="0"/>
              <a:buChar char="o"/>
            </a:pPr>
            <a:r>
              <a:rPr lang="en-US" sz="2800" b="1" kern="0" dirty="0">
                <a:solidFill>
                  <a:srgbClr val="4B748B"/>
                </a:solidFill>
                <a:ea typeface="Times New Roman" panose="02020603050405020304" pitchFamily="18" charset="0"/>
                <a:cs typeface="Arial" panose="020B0604020202020204" pitchFamily="34" charset="0"/>
              </a:rPr>
              <a:t>Mydriasis</a:t>
            </a:r>
            <a:r>
              <a:rPr lang="en-US" sz="2800" kern="0" dirty="0">
                <a:solidFill>
                  <a:srgbClr val="4B748B"/>
                </a:solidFill>
                <a:ea typeface="Times New Roman" panose="02020603050405020304" pitchFamily="18" charset="0"/>
                <a:cs typeface="Arial" panose="020B0604020202020204" pitchFamily="34" charset="0"/>
              </a:rPr>
              <a:t>: Prescribed brimonidine</a:t>
            </a:r>
          </a:p>
          <a:p>
            <a:pPr lvl="1">
              <a:lnSpc>
                <a:spcPct val="100000"/>
              </a:lnSpc>
              <a:buFont typeface="Courier New" panose="02070309020205020404" pitchFamily="49" charset="0"/>
              <a:buChar char="o"/>
            </a:pPr>
            <a:r>
              <a:rPr lang="en-US" sz="2800" b="1" kern="0" dirty="0">
                <a:solidFill>
                  <a:srgbClr val="4B748B"/>
                </a:solidFill>
                <a:ea typeface="Times New Roman" panose="02020603050405020304" pitchFamily="18" charset="0"/>
                <a:cs typeface="Arial" panose="020B0604020202020204" pitchFamily="34" charset="0"/>
              </a:rPr>
              <a:t>Ptosis</a:t>
            </a:r>
            <a:r>
              <a:rPr lang="en-US" sz="2800" kern="0" dirty="0">
                <a:solidFill>
                  <a:srgbClr val="4B748B"/>
                </a:solidFill>
                <a:ea typeface="Times New Roman" panose="02020603050405020304" pitchFamily="18" charset="0"/>
                <a:cs typeface="Arial" panose="020B0604020202020204" pitchFamily="34" charset="0"/>
              </a:rPr>
              <a:t>: Stable</a:t>
            </a:r>
            <a:endParaRPr lang="en-US" sz="2800" kern="0" dirty="0">
              <a:solidFill>
                <a:srgbClr val="4B748B"/>
              </a:solidFill>
              <a:effectLst/>
              <a:ea typeface="Times New Roman" panose="02020603050405020304" pitchFamily="18" charset="0"/>
              <a:cs typeface="Arial" panose="020B0604020202020204" pitchFamily="34" charset="0"/>
            </a:endParaRPr>
          </a:p>
          <a:p>
            <a:pPr lvl="1">
              <a:lnSpc>
                <a:spcPct val="100000"/>
              </a:lnSpc>
              <a:buFont typeface="Courier New" panose="02070309020205020404" pitchFamily="49" charset="0"/>
              <a:buChar char="o"/>
            </a:pPr>
            <a:r>
              <a:rPr lang="en-US" sz="2800" b="1" kern="0" dirty="0">
                <a:solidFill>
                  <a:srgbClr val="4B748B"/>
                </a:solidFill>
                <a:ea typeface="Times New Roman" panose="02020603050405020304" pitchFamily="18" charset="0"/>
                <a:cs typeface="Arial" panose="020B0604020202020204" pitchFamily="34" charset="0"/>
              </a:rPr>
              <a:t>Aberrant regeneration</a:t>
            </a:r>
            <a:r>
              <a:rPr lang="en-US" sz="2800" kern="0" dirty="0">
                <a:solidFill>
                  <a:srgbClr val="4B748B"/>
                </a:solidFill>
                <a:ea typeface="Times New Roman" panose="02020603050405020304" pitchFamily="18" charset="0"/>
                <a:cs typeface="Arial" panose="020B0604020202020204" pitchFamily="34" charset="0"/>
              </a:rPr>
              <a:t>: Stable</a:t>
            </a:r>
            <a:endParaRPr lang="en-US" sz="2800" kern="0" dirty="0">
              <a:solidFill>
                <a:srgbClr val="4B748B"/>
              </a:solidFill>
              <a:effectLst/>
              <a:ea typeface="Times New Roman" panose="02020603050405020304" pitchFamily="18" charset="0"/>
              <a:cs typeface="Arial" panose="020B0604020202020204" pitchFamily="34" charset="0"/>
            </a:endParaRPr>
          </a:p>
          <a:p>
            <a:pPr lvl="1">
              <a:lnSpc>
                <a:spcPct val="100000"/>
              </a:lnSpc>
              <a:buFont typeface="Courier New" panose="02070309020205020404" pitchFamily="49" charset="0"/>
              <a:buChar char="o"/>
            </a:pPr>
            <a:r>
              <a:rPr lang="en-US" sz="2800" b="1" kern="0" dirty="0">
                <a:solidFill>
                  <a:srgbClr val="4B748B"/>
                </a:solidFill>
                <a:effectLst/>
                <a:ea typeface="Times New Roman" panose="02020603050405020304" pitchFamily="18" charset="0"/>
                <a:cs typeface="Arial" panose="020B0604020202020204" pitchFamily="34" charset="0"/>
              </a:rPr>
              <a:t>Diplopia</a:t>
            </a:r>
            <a:r>
              <a:rPr lang="en-US" sz="2800" kern="0" dirty="0">
                <a:solidFill>
                  <a:srgbClr val="4B748B"/>
                </a:solidFill>
                <a:effectLst/>
                <a:ea typeface="Times New Roman" panose="02020603050405020304" pitchFamily="18" charset="0"/>
                <a:cs typeface="Arial" panose="020B0604020202020204" pitchFamily="34" charset="0"/>
              </a:rPr>
              <a:t>: EOM markedly improved. Intermittent exotropia in primary gaze, was able to fuse </a:t>
            </a: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13</a:t>
            </a:fld>
            <a:endParaRPr kumimoji="0" lang="en-US" altLang="en-US" sz="1400" b="0" dirty="0">
              <a:solidFill>
                <a:schemeClr val="tx2"/>
              </a:solidFill>
              <a:latin typeface="Arial Black" panose="020B0A04020102020204" pitchFamily="34" charset="0"/>
            </a:endParaRPr>
          </a:p>
        </p:txBody>
      </p:sp>
      <p:pic>
        <p:nvPicPr>
          <p:cNvPr id="24" name="Audio 23">
            <a:extLst>
              <a:ext uri="{FF2B5EF4-FFF2-40B4-BE49-F238E27FC236}">
                <a16:creationId xmlns:a16="http://schemas.microsoft.com/office/drawing/2014/main" id="{0CD6448C-9402-5256-FE77-DA9CF7987C8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418732363"/>
      </p:ext>
    </p:extLst>
  </p:cSld>
  <p:clrMapOvr>
    <a:masterClrMapping/>
  </p:clrMapOvr>
  <mc:AlternateContent xmlns:mc="http://schemas.openxmlformats.org/markup-compatibility/2006" xmlns:p14="http://schemas.microsoft.com/office/powerpoint/2010/main">
    <mc:Choice Requires="p14">
      <p:transition spd="slow" p14:dur="2000" advTm="43461"/>
    </mc:Choice>
    <mc:Fallback xmlns="">
      <p:transition spd="slow" advTm="434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Follow-Up Visit #3</a:t>
            </a:r>
          </a:p>
        </p:txBody>
      </p:sp>
      <p:sp>
        <p:nvSpPr>
          <p:cNvPr id="3" name="Content Placeholder 2"/>
          <p:cNvSpPr>
            <a:spLocks noGrp="1"/>
          </p:cNvSpPr>
          <p:nvPr>
            <p:ph idx="1"/>
          </p:nvPr>
        </p:nvSpPr>
        <p:spPr>
          <a:xfrm>
            <a:off x="728496" y="1326251"/>
            <a:ext cx="11202666" cy="5395224"/>
          </a:xfrm>
        </p:spPr>
        <p:txBody>
          <a:bodyPr>
            <a:normAutofit fontScale="92500" lnSpcReduction="10000"/>
          </a:bodyPr>
          <a:lstStyle/>
          <a:p>
            <a:pPr>
              <a:lnSpc>
                <a:spcPct val="120000"/>
              </a:lnSpc>
            </a:pPr>
            <a:r>
              <a:rPr lang="en-US" sz="3300" kern="0" dirty="0">
                <a:solidFill>
                  <a:srgbClr val="4B748B"/>
                </a:solidFill>
                <a:effectLst/>
                <a:ea typeface="Times New Roman" panose="02020603050405020304" pitchFamily="18" charset="0"/>
                <a:cs typeface="Arial" panose="020B0604020202020204" pitchFamily="34" charset="0"/>
              </a:rPr>
              <a:t>3 years from the initial incident (April 2018)</a:t>
            </a:r>
          </a:p>
          <a:p>
            <a:pPr lvl="1">
              <a:lnSpc>
                <a:spcPct val="120000"/>
              </a:lnSpc>
            </a:pPr>
            <a:r>
              <a:rPr lang="en-US" sz="3000" b="1" kern="0" dirty="0">
                <a:solidFill>
                  <a:srgbClr val="4B748B"/>
                </a:solidFill>
                <a:ea typeface="Times New Roman" panose="02020603050405020304" pitchFamily="18" charset="0"/>
                <a:cs typeface="Arial" panose="020B0604020202020204" pitchFamily="34" charset="0"/>
              </a:rPr>
              <a:t>Accommodation: </a:t>
            </a:r>
            <a:r>
              <a:rPr lang="en-US" sz="3000" kern="0" dirty="0">
                <a:solidFill>
                  <a:srgbClr val="4B748B"/>
                </a:solidFill>
                <a:ea typeface="Times New Roman" panose="02020603050405020304" pitchFamily="18" charset="0"/>
                <a:cs typeface="Arial" panose="020B0604020202020204" pitchFamily="34" charset="0"/>
              </a:rPr>
              <a:t>Stable</a:t>
            </a:r>
          </a:p>
          <a:p>
            <a:pPr lvl="1">
              <a:lnSpc>
                <a:spcPct val="120000"/>
              </a:lnSpc>
            </a:pPr>
            <a:r>
              <a:rPr lang="en-US" sz="3000" b="1" kern="0" dirty="0">
                <a:solidFill>
                  <a:srgbClr val="4B748B"/>
                </a:solidFill>
                <a:ea typeface="Times New Roman" panose="02020603050405020304" pitchFamily="18" charset="0"/>
                <a:cs typeface="Arial" panose="020B0604020202020204" pitchFamily="34" charset="0"/>
              </a:rPr>
              <a:t>Mydriasis</a:t>
            </a:r>
            <a:r>
              <a:rPr lang="en-US" sz="3000" kern="0" dirty="0">
                <a:solidFill>
                  <a:srgbClr val="4B748B"/>
                </a:solidFill>
                <a:ea typeface="Times New Roman" panose="02020603050405020304" pitchFamily="18" charset="0"/>
                <a:cs typeface="Arial" panose="020B0604020202020204" pitchFamily="34" charset="0"/>
              </a:rPr>
              <a:t>: Slightly improved</a:t>
            </a:r>
            <a:endParaRPr lang="en-US" sz="3000" b="1" kern="0" dirty="0">
              <a:solidFill>
                <a:srgbClr val="4B748B"/>
              </a:solidFill>
              <a:ea typeface="Times New Roman" panose="02020603050405020304" pitchFamily="18" charset="0"/>
              <a:cs typeface="Arial" panose="020B0604020202020204" pitchFamily="34" charset="0"/>
            </a:endParaRPr>
          </a:p>
          <a:p>
            <a:pPr lvl="1">
              <a:lnSpc>
                <a:spcPct val="120000"/>
              </a:lnSpc>
            </a:pPr>
            <a:r>
              <a:rPr lang="en-US" sz="3000" b="1" kern="0" dirty="0">
                <a:solidFill>
                  <a:srgbClr val="4B748B"/>
                </a:solidFill>
                <a:ea typeface="Times New Roman" panose="02020603050405020304" pitchFamily="18" charset="0"/>
                <a:cs typeface="Arial" panose="020B0604020202020204" pitchFamily="34" charset="0"/>
              </a:rPr>
              <a:t>Ptosis</a:t>
            </a:r>
            <a:r>
              <a:rPr lang="en-US" sz="3000" kern="0" dirty="0">
                <a:solidFill>
                  <a:srgbClr val="4B748B"/>
                </a:solidFill>
                <a:ea typeface="Times New Roman" panose="02020603050405020304" pitchFamily="18" charset="0"/>
                <a:cs typeface="Arial" panose="020B0604020202020204" pitchFamily="34" charset="0"/>
              </a:rPr>
              <a:t>: Stable</a:t>
            </a:r>
          </a:p>
          <a:p>
            <a:pPr lvl="1">
              <a:lnSpc>
                <a:spcPct val="120000"/>
              </a:lnSpc>
            </a:pPr>
            <a:r>
              <a:rPr lang="en-US" sz="3000" b="1" kern="0" dirty="0">
                <a:solidFill>
                  <a:srgbClr val="4B748B"/>
                </a:solidFill>
                <a:ea typeface="Times New Roman" panose="02020603050405020304" pitchFamily="18" charset="0"/>
                <a:cs typeface="Arial" panose="020B0604020202020204" pitchFamily="34" charset="0"/>
              </a:rPr>
              <a:t>Aberrant Regeneration</a:t>
            </a:r>
            <a:r>
              <a:rPr lang="en-US" sz="3000" kern="0" dirty="0">
                <a:solidFill>
                  <a:srgbClr val="4B748B"/>
                </a:solidFill>
                <a:ea typeface="Times New Roman" panose="02020603050405020304" pitchFamily="18" charset="0"/>
                <a:cs typeface="Arial" panose="020B0604020202020204" pitchFamily="34" charset="0"/>
              </a:rPr>
              <a:t>: </a:t>
            </a:r>
            <a:r>
              <a:rPr lang="en-US" sz="3000" kern="0" dirty="0">
                <a:solidFill>
                  <a:srgbClr val="4B748B"/>
                </a:solidFill>
                <a:effectLst/>
                <a:ea typeface="Times New Roman" panose="02020603050405020304" pitchFamily="18" charset="0"/>
                <a:cs typeface="Arial" panose="020B0604020202020204" pitchFamily="34" charset="0"/>
              </a:rPr>
              <a:t>Slightly improved</a:t>
            </a:r>
          </a:p>
          <a:p>
            <a:pPr lvl="1">
              <a:lnSpc>
                <a:spcPct val="120000"/>
              </a:lnSpc>
            </a:pPr>
            <a:r>
              <a:rPr lang="en-US" sz="3000" b="1" kern="0" dirty="0">
                <a:solidFill>
                  <a:srgbClr val="4B748B"/>
                </a:solidFill>
                <a:effectLst/>
                <a:ea typeface="Times New Roman" panose="02020603050405020304" pitchFamily="18" charset="0"/>
                <a:cs typeface="Arial" panose="020B0604020202020204" pitchFamily="34" charset="0"/>
              </a:rPr>
              <a:t>Diplopia</a:t>
            </a:r>
            <a:r>
              <a:rPr lang="en-US" sz="3000" kern="0" dirty="0">
                <a:solidFill>
                  <a:srgbClr val="4B748B"/>
                </a:solidFill>
                <a:effectLst/>
                <a:ea typeface="Times New Roman" panose="02020603050405020304" pitchFamily="18" charset="0"/>
                <a:cs typeface="Arial" panose="020B0604020202020204" pitchFamily="34" charset="0"/>
              </a:rPr>
              <a:t>: </a:t>
            </a:r>
            <a:r>
              <a:rPr lang="en-US" sz="3000" kern="0" dirty="0">
                <a:solidFill>
                  <a:srgbClr val="4B748B"/>
                </a:solidFill>
                <a:ea typeface="Times New Roman" panose="02020603050405020304" pitchFamily="18" charset="0"/>
                <a:cs typeface="Arial" panose="020B0604020202020204" pitchFamily="34" charset="0"/>
              </a:rPr>
              <a:t>Stable </a:t>
            </a:r>
            <a:r>
              <a:rPr lang="en-US" sz="3000" kern="0" dirty="0">
                <a:solidFill>
                  <a:srgbClr val="4B748B"/>
                </a:solidFill>
                <a:effectLst/>
                <a:ea typeface="Times New Roman" panose="02020603050405020304" pitchFamily="18" charset="0"/>
                <a:cs typeface="Arial" panose="020B0604020202020204" pitchFamily="34" charset="0"/>
              </a:rPr>
              <a:t>right hypotropia and intermittent exotropia. </a:t>
            </a:r>
            <a:r>
              <a:rPr lang="en-US" sz="3000" kern="0" dirty="0">
                <a:solidFill>
                  <a:srgbClr val="4B748B"/>
                </a:solidFill>
                <a:ea typeface="Times New Roman" panose="02020603050405020304" pitchFamily="18" charset="0"/>
                <a:cs typeface="Arial" panose="020B0604020202020204" pitchFamily="34" charset="0"/>
              </a:rPr>
              <a:t>Managed with prism glasses</a:t>
            </a:r>
            <a:endParaRPr lang="en-US" sz="3000" kern="0" dirty="0">
              <a:solidFill>
                <a:srgbClr val="4B748B"/>
              </a:solidFill>
              <a:effectLst/>
              <a:ea typeface="Times New Roman" panose="02020603050405020304" pitchFamily="18" charset="0"/>
              <a:cs typeface="Arial" panose="020B0604020202020204" pitchFamily="34" charset="0"/>
            </a:endParaRPr>
          </a:p>
          <a:p>
            <a:pPr lvl="1"/>
            <a:endParaRPr lang="en-US" sz="1000" kern="0" dirty="0">
              <a:solidFill>
                <a:srgbClr val="000000"/>
              </a:solidFill>
              <a:effectLst/>
              <a:latin typeface="inherit"/>
              <a:ea typeface="Times New Roman" panose="02020603050405020304" pitchFamily="18" charset="0"/>
              <a:cs typeface="inherit"/>
            </a:endParaRPr>
          </a:p>
          <a:p>
            <a:pPr lvl="1"/>
            <a:endParaRPr lang="en-US" sz="1000" kern="0" dirty="0">
              <a:solidFill>
                <a:srgbClr val="000000"/>
              </a:solidFill>
              <a:effectLst/>
              <a:latin typeface="inherit"/>
              <a:ea typeface="Times New Roman" panose="02020603050405020304" pitchFamily="18" charset="0"/>
              <a:cs typeface="inherit"/>
            </a:endParaRPr>
          </a:p>
          <a:p>
            <a:endParaRPr lang="en-US" sz="1400" kern="0" dirty="0">
              <a:solidFill>
                <a:srgbClr val="000000"/>
              </a:solidFill>
              <a:effectLst/>
              <a:latin typeface="inherit"/>
              <a:ea typeface="Times New Roman" panose="02020603050405020304" pitchFamily="18" charset="0"/>
              <a:cs typeface="inherit"/>
            </a:endParaRPr>
          </a:p>
          <a:p>
            <a:pPr marL="0" indent="0">
              <a:buNone/>
            </a:pP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14</a:t>
            </a:fld>
            <a:endParaRPr kumimoji="0" lang="en-US" altLang="en-US" sz="1400" b="0" dirty="0">
              <a:solidFill>
                <a:schemeClr val="tx2"/>
              </a:solidFill>
              <a:latin typeface="Arial Black" panose="020B0A04020102020204" pitchFamily="34" charset="0"/>
            </a:endParaRPr>
          </a:p>
        </p:txBody>
      </p:sp>
      <p:pic>
        <p:nvPicPr>
          <p:cNvPr id="14" name="Audio 13">
            <a:extLst>
              <a:ext uri="{FF2B5EF4-FFF2-40B4-BE49-F238E27FC236}">
                <a16:creationId xmlns:a16="http://schemas.microsoft.com/office/drawing/2014/main" id="{E89125CE-41DE-8F74-56BC-551ABFA1087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99819308"/>
      </p:ext>
    </p:extLst>
  </p:cSld>
  <p:clrMapOvr>
    <a:masterClrMapping/>
  </p:clrMapOvr>
  <mc:AlternateContent xmlns:mc="http://schemas.openxmlformats.org/markup-compatibility/2006" xmlns:p14="http://schemas.microsoft.com/office/powerpoint/2010/main">
    <mc:Choice Requires="p14">
      <p:transition spd="slow" p14:dur="2000" advTm="36464"/>
    </mc:Choice>
    <mc:Fallback xmlns="">
      <p:transition spd="slow" advTm="364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b="1" dirty="0">
                <a:solidFill>
                  <a:srgbClr val="3B5B6F"/>
                </a:solidFill>
              </a:rPr>
              <a:t>Strabismus Surgery</a:t>
            </a:r>
          </a:p>
        </p:txBody>
      </p:sp>
      <p:sp>
        <p:nvSpPr>
          <p:cNvPr id="3" name="Content Placeholder 2"/>
          <p:cNvSpPr>
            <a:spLocks noGrp="1"/>
          </p:cNvSpPr>
          <p:nvPr>
            <p:ph idx="1"/>
          </p:nvPr>
        </p:nvSpPr>
        <p:spPr>
          <a:xfrm>
            <a:off x="496965" y="1190616"/>
            <a:ext cx="10701504" cy="4710022"/>
          </a:xfrm>
        </p:spPr>
        <p:txBody>
          <a:bodyPr>
            <a:normAutofit/>
          </a:bodyPr>
          <a:lstStyle/>
          <a:p>
            <a:pPr lvl="1"/>
            <a:endParaRPr lang="en-US" sz="1000" kern="0" dirty="0">
              <a:solidFill>
                <a:srgbClr val="000000"/>
              </a:solidFill>
              <a:effectLst/>
              <a:latin typeface="inherit"/>
              <a:ea typeface="Times New Roman" panose="02020603050405020304" pitchFamily="18" charset="0"/>
              <a:cs typeface="inherit"/>
            </a:endParaRPr>
          </a:p>
          <a:p>
            <a:pPr lvl="1"/>
            <a:r>
              <a:rPr lang="en-US" sz="2800" kern="0" dirty="0">
                <a:solidFill>
                  <a:srgbClr val="4B748B"/>
                </a:solidFill>
                <a:ea typeface="Times New Roman" panose="02020603050405020304" pitchFamily="18" charset="0"/>
              </a:rPr>
              <a:t>Patient had a recession procedure for the right lateral and inferior rectus muscles in August 2018.</a:t>
            </a:r>
            <a:endParaRPr lang="en-US" sz="2800" kern="0" dirty="0">
              <a:solidFill>
                <a:srgbClr val="4B748B"/>
              </a:solidFill>
              <a:effectLst/>
              <a:latin typeface="Arial" panose="020B0604020202020204" pitchFamily="34" charset="0"/>
              <a:ea typeface="Times New Roman" panose="02020603050405020304" pitchFamily="18" charset="0"/>
            </a:endParaRPr>
          </a:p>
          <a:p>
            <a:pPr lvl="1"/>
            <a:r>
              <a:rPr lang="en-US" sz="2800" kern="0" dirty="0">
                <a:solidFill>
                  <a:srgbClr val="4B748B"/>
                </a:solidFill>
                <a:effectLst/>
                <a:latin typeface="Arial" panose="020B0604020202020204" pitchFamily="34" charset="0"/>
                <a:ea typeface="Times New Roman" panose="02020603050405020304" pitchFamily="18" charset="0"/>
              </a:rPr>
              <a:t>At 6 months follow-up, she reported minimal diplopia. On exam, she had good range of fusion and minimal latent strabismus in primary gaze.</a:t>
            </a:r>
            <a:endParaRPr lang="en-US" sz="2800" kern="0" dirty="0">
              <a:solidFill>
                <a:srgbClr val="4B748B"/>
              </a:solidFill>
              <a:effectLst/>
              <a:latin typeface="inherit"/>
              <a:ea typeface="Times New Roman" panose="02020603050405020304" pitchFamily="18" charset="0"/>
              <a:cs typeface="inherit"/>
            </a:endParaRPr>
          </a:p>
          <a:p>
            <a:endParaRPr lang="en-US" sz="1400" kern="0" dirty="0">
              <a:solidFill>
                <a:srgbClr val="000000"/>
              </a:solidFill>
              <a:effectLst/>
              <a:latin typeface="inherit"/>
              <a:ea typeface="Times New Roman" panose="02020603050405020304" pitchFamily="18" charset="0"/>
              <a:cs typeface="inherit"/>
            </a:endParaRPr>
          </a:p>
          <a:p>
            <a:pPr marL="0" indent="0">
              <a:buNone/>
            </a:pP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15</a:t>
            </a:fld>
            <a:endParaRPr kumimoji="0" lang="en-US" altLang="en-US" sz="1400" b="0" dirty="0">
              <a:solidFill>
                <a:schemeClr val="tx2"/>
              </a:solidFill>
              <a:latin typeface="Arial Black" panose="020B0A04020102020204" pitchFamily="34" charset="0"/>
            </a:endParaRPr>
          </a:p>
        </p:txBody>
      </p:sp>
      <p:pic>
        <p:nvPicPr>
          <p:cNvPr id="6" name="Audio 5">
            <a:extLst>
              <a:ext uri="{FF2B5EF4-FFF2-40B4-BE49-F238E27FC236}">
                <a16:creationId xmlns:a16="http://schemas.microsoft.com/office/drawing/2014/main" id="{C2005BEC-5EB0-0A17-815A-0F4591C14BE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72082428"/>
      </p:ext>
    </p:extLst>
  </p:cSld>
  <p:clrMapOvr>
    <a:masterClrMapping/>
  </p:clrMapOvr>
  <mc:AlternateContent xmlns:mc="http://schemas.openxmlformats.org/markup-compatibility/2006" xmlns:p14="http://schemas.microsoft.com/office/powerpoint/2010/main">
    <mc:Choice Requires="p14">
      <p:transition spd="slow" p14:dur="2000" advTm="12854"/>
    </mc:Choice>
    <mc:Fallback xmlns="">
      <p:transition spd="slow" advTm="128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lstStyle/>
          <a:p>
            <a:pPr algn="ctr"/>
            <a:r>
              <a:rPr lang="en-US" dirty="0">
                <a:solidFill>
                  <a:srgbClr val="3B5B6F"/>
                </a:solidFill>
              </a:rPr>
              <a:t>Ptosis</a:t>
            </a:r>
            <a:r>
              <a:rPr lang="en-US" b="1" dirty="0">
                <a:solidFill>
                  <a:srgbClr val="3B5B6F"/>
                </a:solidFill>
              </a:rPr>
              <a:t> Surgery</a:t>
            </a:r>
          </a:p>
        </p:txBody>
      </p:sp>
      <p:sp>
        <p:nvSpPr>
          <p:cNvPr id="3" name="Content Placeholder 2"/>
          <p:cNvSpPr>
            <a:spLocks noGrp="1"/>
          </p:cNvSpPr>
          <p:nvPr>
            <p:ph idx="1"/>
          </p:nvPr>
        </p:nvSpPr>
        <p:spPr>
          <a:xfrm>
            <a:off x="1033296" y="1375254"/>
            <a:ext cx="10701504" cy="4710022"/>
          </a:xfrm>
        </p:spPr>
        <p:txBody>
          <a:bodyPr>
            <a:normAutofit/>
          </a:bodyPr>
          <a:lstStyle/>
          <a:p>
            <a:pPr lvl="1"/>
            <a:endParaRPr lang="en-US" sz="1000" kern="0" dirty="0">
              <a:solidFill>
                <a:srgbClr val="000000"/>
              </a:solidFill>
              <a:effectLst/>
              <a:latin typeface="inherit"/>
              <a:ea typeface="Times New Roman" panose="02020603050405020304" pitchFamily="18" charset="0"/>
              <a:cs typeface="inherit"/>
            </a:endParaRPr>
          </a:p>
          <a:p>
            <a:pPr marL="0" marR="0">
              <a:spcBef>
                <a:spcPts val="0"/>
              </a:spcBef>
              <a:spcAft>
                <a:spcPts val="0"/>
              </a:spcAft>
            </a:pPr>
            <a:r>
              <a:rPr lang="en-US" kern="0" dirty="0">
                <a:solidFill>
                  <a:srgbClr val="4B748B"/>
                </a:solidFill>
                <a:effectLst/>
                <a:latin typeface="Arial" panose="020B0604020202020204" pitchFamily="34" charset="0"/>
                <a:ea typeface="Times New Roman" panose="02020603050405020304" pitchFamily="18" charset="0"/>
                <a:cs typeface="Times New Roman" panose="02020603050405020304" pitchFamily="18" charset="0"/>
              </a:rPr>
              <a:t>Patient had RUL ptosis repair in </a:t>
            </a:r>
            <a:r>
              <a:rPr lang="en-US" kern="0" dirty="0">
                <a:solidFill>
                  <a:srgbClr val="4B748B"/>
                </a:solidFill>
                <a:ea typeface="Times New Roman" panose="02020603050405020304" pitchFamily="18" charset="0"/>
                <a:cs typeface="Times New Roman" panose="02020603050405020304" pitchFamily="18" charset="0"/>
              </a:rPr>
              <a:t>M</a:t>
            </a:r>
            <a:r>
              <a:rPr lang="en-US" kern="0" dirty="0">
                <a:solidFill>
                  <a:srgbClr val="4B748B"/>
                </a:solidFill>
                <a:effectLst/>
                <a:latin typeface="Arial" panose="020B0604020202020204" pitchFamily="34" charset="0"/>
                <a:ea typeface="Times New Roman" panose="02020603050405020304" pitchFamily="18" charset="0"/>
                <a:cs typeface="Times New Roman" panose="02020603050405020304" pitchFamily="18" charset="0"/>
              </a:rPr>
              <a:t>ay 2019</a:t>
            </a:r>
          </a:p>
          <a:p>
            <a:pPr marL="0" marR="0">
              <a:spcBef>
                <a:spcPts val="0"/>
              </a:spcBef>
              <a:spcAft>
                <a:spcPts val="0"/>
              </a:spcAft>
            </a:pPr>
            <a:endParaRPr lang="en-US" sz="1400" kern="0" dirty="0">
              <a:solidFill>
                <a:srgbClr val="000000"/>
              </a:solidFill>
              <a:effectLst/>
              <a:latin typeface="inherit"/>
              <a:ea typeface="Times New Roman" panose="02020603050405020304" pitchFamily="18" charset="0"/>
              <a:cs typeface="inherit"/>
            </a:endParaRPr>
          </a:p>
          <a:p>
            <a:pPr marL="0" indent="0">
              <a:buNone/>
            </a:pPr>
            <a:br>
              <a:rPr lang="en-US" sz="2200" kern="0" dirty="0">
                <a:solidFill>
                  <a:srgbClr val="000000"/>
                </a:solidFill>
                <a:effectLst/>
                <a:latin typeface="inherit"/>
                <a:ea typeface="Times New Roman" panose="02020603050405020304" pitchFamily="18" charset="0"/>
                <a:cs typeface="inherit"/>
              </a:rPr>
            </a:br>
            <a:endParaRPr lang="en-US" sz="3600"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16</a:t>
            </a:fld>
            <a:endParaRPr kumimoji="0" lang="en-US" altLang="en-US" sz="1400" b="0" dirty="0">
              <a:solidFill>
                <a:schemeClr val="tx2"/>
              </a:solidFill>
              <a:latin typeface="Arial Black" panose="020B0A04020102020204" pitchFamily="34" charset="0"/>
            </a:endParaRPr>
          </a:p>
        </p:txBody>
      </p:sp>
      <p:pic>
        <p:nvPicPr>
          <p:cNvPr id="6" name="Picture 5" descr="A close-up of a pair of eyes&#10;&#10;Description automatically generated">
            <a:extLst>
              <a:ext uri="{FF2B5EF4-FFF2-40B4-BE49-F238E27FC236}">
                <a16:creationId xmlns:a16="http://schemas.microsoft.com/office/drawing/2014/main" id="{FD303EC7-A198-E700-483F-C8388D213888}"/>
              </a:ext>
            </a:extLst>
          </p:cNvPr>
          <p:cNvPicPr>
            <a:picLocks noChangeAspect="1"/>
          </p:cNvPicPr>
          <p:nvPr/>
        </p:nvPicPr>
        <p:blipFill>
          <a:blip r:embed="rId5"/>
          <a:stretch>
            <a:fillRect/>
          </a:stretch>
        </p:blipFill>
        <p:spPr>
          <a:xfrm>
            <a:off x="3332528" y="2846753"/>
            <a:ext cx="5526943" cy="2479769"/>
          </a:xfrm>
          <a:prstGeom prst="rect">
            <a:avLst/>
          </a:prstGeom>
        </p:spPr>
      </p:pic>
      <p:sp>
        <p:nvSpPr>
          <p:cNvPr id="7" name="TextBox 6">
            <a:extLst>
              <a:ext uri="{FF2B5EF4-FFF2-40B4-BE49-F238E27FC236}">
                <a16:creationId xmlns:a16="http://schemas.microsoft.com/office/drawing/2014/main" id="{21863226-A7BD-64AD-E025-4C0C15136E01}"/>
              </a:ext>
            </a:extLst>
          </p:cNvPr>
          <p:cNvSpPr txBox="1"/>
          <p:nvPr/>
        </p:nvSpPr>
        <p:spPr>
          <a:xfrm>
            <a:off x="2804748" y="6072237"/>
            <a:ext cx="4730260" cy="430887"/>
          </a:xfrm>
          <a:prstGeom prst="rect">
            <a:avLst/>
          </a:prstGeom>
          <a:noFill/>
        </p:spPr>
        <p:txBody>
          <a:bodyPr wrap="square" rtlCol="0">
            <a:spAutoFit/>
          </a:bodyPr>
          <a:lstStyle/>
          <a:p>
            <a:r>
              <a:rPr lang="en-US" sz="1100" dirty="0"/>
              <a:t>Image from https://</a:t>
            </a:r>
            <a:r>
              <a:rPr lang="en-US" sz="1100" dirty="0" err="1"/>
              <a:t>www.theestheticclinic.com</a:t>
            </a:r>
            <a:r>
              <a:rPr lang="en-US" sz="1100" dirty="0"/>
              <a:t>/reconstructive/eyelid-disease/eyelid-ptosis-</a:t>
            </a:r>
            <a:r>
              <a:rPr lang="en-US" sz="1100" dirty="0" err="1"/>
              <a:t>surgery.html</a:t>
            </a:r>
            <a:endParaRPr lang="en-US" sz="1100" dirty="0"/>
          </a:p>
        </p:txBody>
      </p:sp>
      <p:pic>
        <p:nvPicPr>
          <p:cNvPr id="8" name="Audio 7">
            <a:extLst>
              <a:ext uri="{FF2B5EF4-FFF2-40B4-BE49-F238E27FC236}">
                <a16:creationId xmlns:a16="http://schemas.microsoft.com/office/drawing/2014/main" id="{B15DF60B-E703-BFD5-D924-240CF90F55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31697990"/>
      </p:ext>
    </p:extLst>
  </p:cSld>
  <p:clrMapOvr>
    <a:masterClrMapping/>
  </p:clrMapOvr>
  <mc:AlternateContent xmlns:mc="http://schemas.openxmlformats.org/markup-compatibility/2006" xmlns:p14="http://schemas.microsoft.com/office/powerpoint/2010/main">
    <mc:Choice Requires="p14">
      <p:transition spd="slow" p14:dur="2000" advTm="27320"/>
    </mc:Choice>
    <mc:Fallback xmlns="">
      <p:transition spd="slow" advTm="27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672691"/>
            <a:ext cx="10515600" cy="756309"/>
          </a:xfrm>
        </p:spPr>
        <p:txBody>
          <a:bodyPr/>
          <a:lstStyle/>
          <a:p>
            <a:pPr algn="ctr"/>
            <a:r>
              <a:rPr lang="en-US" b="1" dirty="0">
                <a:solidFill>
                  <a:srgbClr val="3B5B6F"/>
                </a:solidFill>
              </a:rPr>
              <a:t>Factors </a:t>
            </a:r>
            <a:r>
              <a:rPr lang="en-US" dirty="0">
                <a:solidFill>
                  <a:srgbClr val="3B5B6F"/>
                </a:solidFill>
              </a:rPr>
              <a:t>Affecting Recovery</a:t>
            </a:r>
            <a:endParaRPr lang="en-US" b="1" dirty="0">
              <a:solidFill>
                <a:srgbClr val="3B5B6F"/>
              </a:solidFill>
            </a:endParaRPr>
          </a:p>
        </p:txBody>
      </p:sp>
      <p:sp>
        <p:nvSpPr>
          <p:cNvPr id="10"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F649D49A-901E-054D-BD3B-5E70C861BAD1}" type="slidenum">
              <a:rPr kumimoji="0" lang="en-US" altLang="en-US" sz="1400" b="0" smtClean="0">
                <a:solidFill>
                  <a:schemeClr val="tx2"/>
                </a:solidFill>
                <a:latin typeface="Arial Black" panose="020B0A04020102020204" pitchFamily="34" charset="0"/>
              </a:rPr>
              <a:t>17</a:t>
            </a:fld>
            <a:endParaRPr kumimoji="0" lang="en-US" altLang="en-US" sz="1400" b="0" dirty="0">
              <a:solidFill>
                <a:schemeClr val="tx2"/>
              </a:solidFill>
              <a:latin typeface="Arial Black" panose="020B0A04020102020204" pitchFamily="34" charset="0"/>
            </a:endParaRPr>
          </a:p>
        </p:txBody>
      </p:sp>
      <p:pic>
        <p:nvPicPr>
          <p:cNvPr id="5" name="Audio 4">
            <a:extLst>
              <a:ext uri="{FF2B5EF4-FFF2-40B4-BE49-F238E27FC236}">
                <a16:creationId xmlns:a16="http://schemas.microsoft.com/office/drawing/2014/main" id="{E251CDA9-A443-33E1-5B8D-69C04B9986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10171825"/>
      </p:ext>
    </p:extLst>
  </p:cSld>
  <p:clrMapOvr>
    <a:masterClrMapping/>
  </p:clrMapOvr>
  <mc:AlternateContent xmlns:mc="http://schemas.openxmlformats.org/markup-compatibility/2006" xmlns:p14="http://schemas.microsoft.com/office/powerpoint/2010/main">
    <mc:Choice Requires="p14">
      <p:transition spd="slow" p14:dur="2000" advTm="7487"/>
    </mc:Choice>
    <mc:Fallback xmlns="">
      <p:transition spd="slow" advTm="74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755227" y="-88109"/>
            <a:ext cx="8534400" cy="1143000"/>
          </a:xfrm>
        </p:spPr>
        <p:txBody>
          <a:bodyPr>
            <a:normAutofit/>
          </a:bodyPr>
          <a:lstStyle/>
          <a:p>
            <a:pPr algn="ctr"/>
            <a:r>
              <a:rPr lang="en-US" altLang="en-US" sz="3600" dirty="0">
                <a:solidFill>
                  <a:srgbClr val="3B5B6F"/>
                </a:solidFill>
              </a:rPr>
              <a:t>Recovery of CN III Palsy in Trauma</a:t>
            </a:r>
            <a:endParaRPr lang="en-US" altLang="en-US" sz="3600" b="1" dirty="0">
              <a:solidFill>
                <a:srgbClr val="3B5B6F"/>
              </a:solidFill>
            </a:endParaRPr>
          </a:p>
        </p:txBody>
      </p:sp>
      <p:sp>
        <p:nvSpPr>
          <p:cNvPr id="7171" name="Rectangle 3"/>
          <p:cNvSpPr>
            <a:spLocks noGrp="1" noChangeArrowheads="1"/>
          </p:cNvSpPr>
          <p:nvPr>
            <p:ph idx="1"/>
          </p:nvPr>
        </p:nvSpPr>
        <p:spPr>
          <a:xfrm>
            <a:off x="1162878" y="1054891"/>
            <a:ext cx="9866243" cy="1929558"/>
          </a:xfrm>
        </p:spPr>
        <p:txBody>
          <a:bodyPr>
            <a:noAutofit/>
          </a:bodyPr>
          <a:lstStyle/>
          <a:p>
            <a:pPr fontAlgn="base"/>
            <a:r>
              <a:rPr lang="en-US" sz="2600" b="0" i="0" dirty="0">
                <a:solidFill>
                  <a:srgbClr val="4B748B"/>
                </a:solidFill>
                <a:effectLst/>
                <a:cs typeface="Arial" panose="020B0604020202020204" pitchFamily="34" charset="0"/>
              </a:rPr>
              <a:t>One study </a:t>
            </a:r>
            <a:r>
              <a:rPr lang="en-US" sz="2600" dirty="0">
                <a:solidFill>
                  <a:srgbClr val="4B748B"/>
                </a:solidFill>
                <a:cs typeface="Arial" panose="020B0604020202020204" pitchFamily="34" charset="0"/>
              </a:rPr>
              <a:t>found that patients with CN III palsy due to trauma experienced a recovery rate of 40%, while patients with CN III palsy due to either aneurysm or neoplasm experienced recovery rates of 0% and 40%, respectively  (</a:t>
            </a:r>
            <a:r>
              <a:rPr lang="en-US" sz="2600" b="0" i="0" dirty="0">
                <a:solidFill>
                  <a:srgbClr val="4B748B"/>
                </a:solidFill>
                <a:effectLst/>
                <a:cs typeface="Arial" panose="020B0604020202020204" pitchFamily="34" charset="0"/>
              </a:rPr>
              <a:t>Akagi et al, 2008)</a:t>
            </a:r>
          </a:p>
          <a:p>
            <a:pPr fontAlgn="base"/>
            <a:r>
              <a:rPr lang="en-US" sz="2600" b="0" i="0" u="none" strike="noStrike" dirty="0">
                <a:solidFill>
                  <a:srgbClr val="4B748B"/>
                </a:solidFill>
                <a:effectLst/>
                <a:latin typeface="Arial" panose="020B0604020202020204" pitchFamily="34" charset="0"/>
              </a:rPr>
              <a:t>Of patients with head trauma and cranial nerve palsy (either 3, 4 or 6) who had proper follow-up, 87.5% healed completely while 12.5% healed partially, surpassing the recovery rates of other causes (Park et al, 2008). </a:t>
            </a:r>
            <a:endParaRPr lang="en-US" sz="2600" b="0" i="0" dirty="0">
              <a:solidFill>
                <a:srgbClr val="4B748B"/>
              </a:solidFill>
              <a:effectLst/>
              <a:cs typeface="Arial" panose="020B0604020202020204" pitchFamily="34" charset="0"/>
            </a:endParaRPr>
          </a:p>
          <a:p>
            <a:pPr fontAlgn="base"/>
            <a:r>
              <a:rPr lang="en-US" sz="2600" b="0" i="0" dirty="0">
                <a:solidFill>
                  <a:srgbClr val="4B748B"/>
                </a:solidFill>
                <a:effectLst/>
                <a:cs typeface="Arial" panose="020B0604020202020204" pitchFamily="34" charset="0"/>
              </a:rPr>
              <a:t>Based on these studies, CN III palsy from trauma demonstrated similar or better recovery rates compared to CN III palsy from other causes.</a:t>
            </a:r>
          </a:p>
        </p:txBody>
      </p:sp>
      <p:sp>
        <p:nvSpPr>
          <p:cNvPr id="7172" name="Footer Placeholder 6"/>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endParaRPr kumimoji="0" lang="en-US" altLang="en-US" sz="1400" b="0" dirty="0">
              <a:solidFill>
                <a:srgbClr val="B552C6"/>
              </a:solidFill>
              <a:latin typeface="Arial Black" panose="020B0A04020102020204" pitchFamily="34" charset="0"/>
            </a:endParaRPr>
          </a:p>
        </p:txBody>
      </p:sp>
      <p:sp>
        <p:nvSpPr>
          <p:cNvPr id="7173"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EB130F7C-1572-824A-A18F-EED7A1DE200C}" type="slidenum">
              <a:rPr kumimoji="0" lang="en-US" altLang="en-US" sz="1400" b="0">
                <a:solidFill>
                  <a:schemeClr val="tx2"/>
                </a:solidFill>
                <a:latin typeface="Arial Black" panose="020B0A04020102020204" pitchFamily="34" charset="0"/>
              </a:rPr>
              <a:t>18</a:t>
            </a:fld>
            <a:endParaRPr kumimoji="0" lang="en-US" altLang="en-US" sz="1400" b="0" dirty="0">
              <a:solidFill>
                <a:schemeClr val="tx2"/>
              </a:solidFill>
              <a:latin typeface="Arial Black" panose="020B0A04020102020204" pitchFamily="34" charset="0"/>
            </a:endParaRPr>
          </a:p>
        </p:txBody>
      </p:sp>
      <p:pic>
        <p:nvPicPr>
          <p:cNvPr id="12" name="Audio 11">
            <a:extLst>
              <a:ext uri="{FF2B5EF4-FFF2-40B4-BE49-F238E27FC236}">
                <a16:creationId xmlns:a16="http://schemas.microsoft.com/office/drawing/2014/main" id="{10C236B8-8D51-FEDE-4183-A0655D1F5E5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612261835"/>
      </p:ext>
    </p:extLst>
  </p:cSld>
  <p:clrMapOvr>
    <a:masterClrMapping/>
  </p:clrMapOvr>
  <mc:AlternateContent xmlns:mc="http://schemas.openxmlformats.org/markup-compatibility/2006" xmlns:p14="http://schemas.microsoft.com/office/powerpoint/2010/main">
    <mc:Choice Requires="p14">
      <p:transition spd="slow" p14:dur="2000" advTm="32540"/>
    </mc:Choice>
    <mc:Fallback xmlns="">
      <p:transition spd="slow" advTm="32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normAutofit/>
          </a:bodyPr>
          <a:lstStyle/>
          <a:p>
            <a:pPr algn="ctr"/>
            <a:r>
              <a:rPr lang="en-US" b="1" dirty="0">
                <a:solidFill>
                  <a:srgbClr val="3B5B6F"/>
                </a:solidFill>
              </a:rPr>
              <a:t>Rates of Symptom Improvement</a:t>
            </a:r>
          </a:p>
        </p:txBody>
      </p:sp>
      <p:sp>
        <p:nvSpPr>
          <p:cNvPr id="3" name="Content Placeholder 2"/>
          <p:cNvSpPr>
            <a:spLocks noGrp="1"/>
          </p:cNvSpPr>
          <p:nvPr>
            <p:ph idx="1"/>
          </p:nvPr>
        </p:nvSpPr>
        <p:spPr>
          <a:xfrm>
            <a:off x="1057621" y="1375254"/>
            <a:ext cx="10701504" cy="4710022"/>
          </a:xfrm>
        </p:spPr>
        <p:txBody>
          <a:bodyPr>
            <a:normAutofit/>
          </a:bodyPr>
          <a:lstStyle/>
          <a:p>
            <a:pPr algn="l" fontAlgn="base">
              <a:buFont typeface="Arial" panose="020B0604020202020204" pitchFamily="34" charset="0"/>
              <a:buChar char="•"/>
            </a:pPr>
            <a:r>
              <a:rPr lang="en-US" sz="2600" i="0" dirty="0">
                <a:solidFill>
                  <a:srgbClr val="4B748B"/>
                </a:solidFill>
                <a:effectLst/>
                <a:cs typeface="Arial" panose="020B0604020202020204" pitchFamily="34" charset="0"/>
              </a:rPr>
              <a:t>Of 13 patients with CN III palsy and internal ophthalmoplegia, only one had resolution of symptoms (Park et al, 2008). In another study, 13 (50%) of 26 patients with internal ophthalmoplegia had symptomatic recovery (Lin et al, 2013).</a:t>
            </a:r>
          </a:p>
          <a:p>
            <a:pPr algn="l" fontAlgn="base">
              <a:buFont typeface="Arial" panose="020B0604020202020204" pitchFamily="34" charset="0"/>
              <a:buChar char="•"/>
            </a:pPr>
            <a:r>
              <a:rPr lang="en-US" sz="2600" i="0" dirty="0">
                <a:solidFill>
                  <a:srgbClr val="4B748B"/>
                </a:solidFill>
                <a:effectLst/>
                <a:cs typeface="Arial" panose="020B0604020202020204" pitchFamily="34" charset="0"/>
              </a:rPr>
              <a:t>Twelve (80%) of the 15 patients with CN III palsy who had proper follow-up showed recovery of ptosis (Park et al, 2008). In another study, 19 (95%) of 20 patients with ptosis experienced recovery long-term (Lin et al, 2013).</a:t>
            </a:r>
          </a:p>
          <a:p>
            <a:pPr fontAlgn="base"/>
            <a:r>
              <a:rPr lang="en-US" sz="2600" i="0" dirty="0">
                <a:solidFill>
                  <a:srgbClr val="4B748B"/>
                </a:solidFill>
                <a:effectLst/>
                <a:cs typeface="Arial" panose="020B0604020202020204" pitchFamily="34" charset="0"/>
              </a:rPr>
              <a:t>Ptosis has a higher chance of improvement compared to internal ophthalmoplegia.</a:t>
            </a:r>
          </a:p>
          <a:p>
            <a:endParaRPr lang="en-US" dirty="0">
              <a:solidFill>
                <a:srgbClr val="3B5B6F"/>
              </a:solidFill>
            </a:endParaRPr>
          </a:p>
        </p:txBody>
      </p:sp>
      <p:sp>
        <p:nvSpPr>
          <p:cNvPr id="6"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3FA78ED5-A1DF-3744-B8DE-054575C67731}" type="slidenum">
              <a:rPr kumimoji="0" lang="en-US" altLang="en-US" sz="1400" b="0" smtClean="0">
                <a:solidFill>
                  <a:schemeClr val="tx2"/>
                </a:solidFill>
                <a:latin typeface="Arial Black" panose="020B0A04020102020204" pitchFamily="34" charset="0"/>
              </a:rPr>
              <a:t>19</a:t>
            </a:fld>
            <a:endParaRPr kumimoji="0" lang="en-US" altLang="en-US" sz="1400" b="0" dirty="0">
              <a:solidFill>
                <a:schemeClr val="tx2"/>
              </a:solidFill>
              <a:latin typeface="Arial Black" panose="020B0A04020102020204" pitchFamily="34" charset="0"/>
            </a:endParaRPr>
          </a:p>
        </p:txBody>
      </p:sp>
      <p:pic>
        <p:nvPicPr>
          <p:cNvPr id="7" name="Audio 6">
            <a:extLst>
              <a:ext uri="{FF2B5EF4-FFF2-40B4-BE49-F238E27FC236}">
                <a16:creationId xmlns:a16="http://schemas.microsoft.com/office/drawing/2014/main" id="{152B9FF2-3C09-9A07-2D51-0B270235583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63073159"/>
      </p:ext>
    </p:extLst>
  </p:cSld>
  <p:clrMapOvr>
    <a:masterClrMapping/>
  </p:clrMapOvr>
  <mc:AlternateContent xmlns:mc="http://schemas.openxmlformats.org/markup-compatibility/2006" xmlns:p14="http://schemas.microsoft.com/office/powerpoint/2010/main">
    <mc:Choice Requires="p14">
      <p:transition spd="slow" p14:dur="2000" advTm="29808"/>
    </mc:Choice>
    <mc:Fallback xmlns="">
      <p:transition spd="slow" advTm="298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47872"/>
            <a:ext cx="10515600" cy="756309"/>
          </a:xfrm>
        </p:spPr>
        <p:txBody>
          <a:bodyPr>
            <a:normAutofit/>
          </a:bodyPr>
          <a:lstStyle/>
          <a:p>
            <a:pPr algn="ctr"/>
            <a:r>
              <a:rPr lang="en-US" dirty="0">
                <a:solidFill>
                  <a:srgbClr val="3B5B6F"/>
                </a:solidFill>
              </a:rPr>
              <a:t>Deviation Angle</a:t>
            </a:r>
            <a:r>
              <a:rPr lang="en-US" b="1" dirty="0">
                <a:solidFill>
                  <a:srgbClr val="3B5B6F"/>
                </a:solidFill>
              </a:rPr>
              <a:t> Associated with Recovery</a:t>
            </a:r>
          </a:p>
        </p:txBody>
      </p:sp>
      <p:sp>
        <p:nvSpPr>
          <p:cNvPr id="3" name="Content Placeholder 2"/>
          <p:cNvSpPr>
            <a:spLocks noGrp="1"/>
          </p:cNvSpPr>
          <p:nvPr>
            <p:ph idx="1"/>
          </p:nvPr>
        </p:nvSpPr>
        <p:spPr>
          <a:xfrm>
            <a:off x="838200" y="1491000"/>
            <a:ext cx="10701504" cy="4710022"/>
          </a:xfrm>
        </p:spPr>
        <p:txBody>
          <a:bodyPr>
            <a:normAutofit/>
          </a:bodyPr>
          <a:lstStyle/>
          <a:p>
            <a:pPr algn="l" fontAlgn="base">
              <a:buFont typeface="Arial" panose="020B0604020202020204" pitchFamily="34" charset="0"/>
              <a:buChar char="•"/>
            </a:pPr>
            <a:r>
              <a:rPr lang="en-US" b="0" i="0" u="none" strike="noStrike" dirty="0">
                <a:solidFill>
                  <a:srgbClr val="4B748B"/>
                </a:solidFill>
                <a:effectLst/>
                <a:latin typeface="Arial" panose="020B0604020202020204" pitchFamily="34" charset="0"/>
              </a:rPr>
              <a:t>In comparison between the patients with and without complete recovery, no significant differences were found in the gender, average onset age, palsied nerve, etiology and ocular motor restriction (</a:t>
            </a:r>
            <a:r>
              <a:rPr lang="en-US" b="0" i="0" dirty="0">
                <a:solidFill>
                  <a:srgbClr val="4B748B"/>
                </a:solidFill>
                <a:effectLst/>
                <a:latin typeface="Aptos Display" panose="020B0004020202020204" pitchFamily="34" charset="0"/>
              </a:rPr>
              <a:t>Park et al, 2008)</a:t>
            </a:r>
            <a:endParaRPr lang="en-US" b="0" i="0" u="none" strike="noStrike" dirty="0">
              <a:solidFill>
                <a:srgbClr val="4B748B"/>
              </a:solidFill>
              <a:effectLst/>
              <a:latin typeface="Arial" panose="020B0604020202020204" pitchFamily="34" charset="0"/>
            </a:endParaRPr>
          </a:p>
          <a:p>
            <a:pPr algn="l" fontAlgn="base">
              <a:buFont typeface="Arial" panose="020B0604020202020204" pitchFamily="34" charset="0"/>
              <a:buChar char="•"/>
            </a:pPr>
            <a:r>
              <a:rPr lang="en-US" b="0" i="0" u="none" strike="noStrike" dirty="0">
                <a:solidFill>
                  <a:srgbClr val="4B748B"/>
                </a:solidFill>
                <a:effectLst/>
                <a:latin typeface="Arial" panose="020B0604020202020204" pitchFamily="34" charset="0"/>
              </a:rPr>
              <a:t>Only deviation angle on first visit (P=0.007) showed a significant association with recovery (Park et al, 2008; </a:t>
            </a:r>
            <a:r>
              <a:rPr lang="en-US" b="0" i="0" dirty="0">
                <a:solidFill>
                  <a:srgbClr val="4B748B"/>
                </a:solidFill>
                <a:effectLst/>
                <a:latin typeface="Aptos Display" panose="020B0004020202020204" pitchFamily="34" charset="0"/>
              </a:rPr>
              <a:t>Holmes, </a:t>
            </a:r>
            <a:r>
              <a:rPr lang="en-US" b="0" i="0" dirty="0" err="1">
                <a:solidFill>
                  <a:srgbClr val="4B748B"/>
                </a:solidFill>
                <a:effectLst/>
                <a:latin typeface="Aptos Display" panose="020B0004020202020204" pitchFamily="34" charset="0"/>
              </a:rPr>
              <a:t>Leske</a:t>
            </a:r>
            <a:r>
              <a:rPr lang="en-US" b="0" i="0" dirty="0">
                <a:solidFill>
                  <a:srgbClr val="4B748B"/>
                </a:solidFill>
                <a:effectLst/>
                <a:latin typeface="Aptos Display" panose="020B0004020202020204" pitchFamily="34" charset="0"/>
              </a:rPr>
              <a:t>, and Christiansen, 2001</a:t>
            </a:r>
            <a:r>
              <a:rPr lang="en-US" b="0" i="0" u="none" strike="noStrike" dirty="0">
                <a:solidFill>
                  <a:srgbClr val="4B748B"/>
                </a:solidFill>
                <a:effectLst/>
                <a:latin typeface="Arial" panose="020B0604020202020204" pitchFamily="34" charset="0"/>
              </a:rPr>
              <a:t>).</a:t>
            </a:r>
          </a:p>
          <a:p>
            <a:pPr algn="l" fontAlgn="base">
              <a:buFont typeface="Arial" panose="020B0604020202020204" pitchFamily="34" charset="0"/>
              <a:buChar char="•"/>
            </a:pPr>
            <a:endParaRPr lang="en-US" sz="1800" b="0" i="0" dirty="0">
              <a:solidFill>
                <a:srgbClr val="000000"/>
              </a:solidFill>
              <a:effectLst/>
              <a:latin typeface="Aptos Display" panose="020B0004020202020204" pitchFamily="34" charset="0"/>
            </a:endParaRPr>
          </a:p>
        </p:txBody>
      </p:sp>
      <p:sp>
        <p:nvSpPr>
          <p:cNvPr id="6"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CEA4BDB-0EC6-1749-98C0-DFF9327B0822}" type="slidenum">
              <a:rPr kumimoji="0" lang="en-US" altLang="en-US" sz="1400" b="0" smtClean="0">
                <a:solidFill>
                  <a:schemeClr val="tx2"/>
                </a:solidFill>
                <a:latin typeface="Arial Black" panose="020B0A04020102020204" pitchFamily="34" charset="0"/>
              </a:rPr>
              <a:t>20</a:t>
            </a:fld>
            <a:endParaRPr kumimoji="0" lang="en-US" altLang="en-US" sz="1400" b="0" dirty="0">
              <a:solidFill>
                <a:schemeClr val="tx2"/>
              </a:solidFill>
              <a:latin typeface="Arial Black" panose="020B0A04020102020204" pitchFamily="34" charset="0"/>
            </a:endParaRPr>
          </a:p>
        </p:txBody>
      </p:sp>
      <p:pic>
        <p:nvPicPr>
          <p:cNvPr id="7" name="Audio 6">
            <a:extLst>
              <a:ext uri="{FF2B5EF4-FFF2-40B4-BE49-F238E27FC236}">
                <a16:creationId xmlns:a16="http://schemas.microsoft.com/office/drawing/2014/main" id="{88D194D3-8C03-B4BC-D617-816FD639D98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24122359"/>
      </p:ext>
    </p:extLst>
  </p:cSld>
  <p:clrMapOvr>
    <a:masterClrMapping/>
  </p:clrMapOvr>
  <mc:AlternateContent xmlns:mc="http://schemas.openxmlformats.org/markup-compatibility/2006" xmlns:p14="http://schemas.microsoft.com/office/powerpoint/2010/main">
    <mc:Choice Requires="p14">
      <p:transition spd="slow" p14:dur="2000" advTm="14499"/>
    </mc:Choice>
    <mc:Fallback xmlns="">
      <p:transition spd="slow" advTm="144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9559"/>
            <a:ext cx="10515600" cy="1325563"/>
          </a:xfrm>
        </p:spPr>
        <p:txBody>
          <a:bodyPr>
            <a:normAutofit/>
          </a:bodyPr>
          <a:lstStyle/>
          <a:p>
            <a:pPr algn="ctr"/>
            <a:r>
              <a:rPr lang="en-US" b="1" dirty="0">
                <a:solidFill>
                  <a:srgbClr val="3B5B6F"/>
                </a:solidFill>
              </a:rPr>
              <a:t>Skull Base Fractures and Recovery</a:t>
            </a:r>
          </a:p>
        </p:txBody>
      </p:sp>
      <p:sp>
        <p:nvSpPr>
          <p:cNvPr id="3" name="Content Placeholder 2"/>
          <p:cNvSpPr>
            <a:spLocks noGrp="1"/>
          </p:cNvSpPr>
          <p:nvPr>
            <p:ph idx="1"/>
          </p:nvPr>
        </p:nvSpPr>
        <p:spPr>
          <a:xfrm>
            <a:off x="1024570" y="1425122"/>
            <a:ext cx="9866243" cy="2824495"/>
          </a:xfrm>
          <a:noFill/>
        </p:spPr>
        <p:txBody>
          <a:bodyPr>
            <a:noAutofit/>
          </a:bodyPr>
          <a:lstStyle/>
          <a:p>
            <a:pPr algn="l" fontAlgn="base">
              <a:buFont typeface="Arial" panose="020B0604020202020204" pitchFamily="34" charset="0"/>
              <a:buChar char="•"/>
            </a:pPr>
            <a:r>
              <a:rPr lang="en-US" dirty="0">
                <a:solidFill>
                  <a:srgbClr val="4B748B"/>
                </a:solidFill>
                <a:cs typeface="Arial" panose="020B0604020202020204" pitchFamily="34" charset="0"/>
              </a:rPr>
              <a:t>A</a:t>
            </a:r>
            <a:r>
              <a:rPr lang="en-US" b="0" i="0" dirty="0">
                <a:solidFill>
                  <a:srgbClr val="4B748B"/>
                </a:solidFill>
                <a:effectLst/>
                <a:cs typeface="Arial" panose="020B0604020202020204" pitchFamily="34" charset="0"/>
              </a:rPr>
              <a:t> CN deficit (including CN III palsy) was present in 26 (81.2%) of the 32 cases with a skull base fracture, 12 (60%) of 20 cases with other CT abnormalities, and 3 (30%) of 10 cases without CT abnormalities one year after head trauma </a:t>
            </a:r>
            <a:r>
              <a:rPr lang="en-US" i="0" dirty="0">
                <a:solidFill>
                  <a:srgbClr val="4B748B"/>
                </a:solidFill>
                <a:effectLst/>
                <a:latin typeface="Aptos Display" panose="020B0004020202020204" pitchFamily="34" charset="0"/>
              </a:rPr>
              <a:t>(</a:t>
            </a:r>
            <a:r>
              <a:rPr lang="en-US" i="0" dirty="0" err="1">
                <a:solidFill>
                  <a:srgbClr val="4B748B"/>
                </a:solidFill>
                <a:effectLst/>
                <a:latin typeface="Aptos Display" panose="020B0004020202020204" pitchFamily="34" charset="0"/>
              </a:rPr>
              <a:t>Coello</a:t>
            </a:r>
            <a:r>
              <a:rPr lang="en-US" i="0" dirty="0">
                <a:solidFill>
                  <a:srgbClr val="4B748B"/>
                </a:solidFill>
                <a:effectLst/>
                <a:latin typeface="Aptos Display" panose="020B0004020202020204" pitchFamily="34" charset="0"/>
              </a:rPr>
              <a:t> et al, 2010).</a:t>
            </a:r>
            <a:endParaRPr lang="en-US" i="0" dirty="0">
              <a:solidFill>
                <a:srgbClr val="4B748B"/>
              </a:solidFill>
              <a:effectLst/>
              <a:cs typeface="Arial" panose="020B0604020202020204" pitchFamily="34" charset="0"/>
            </a:endParaRPr>
          </a:p>
          <a:p>
            <a:pPr algn="l" fontAlgn="base">
              <a:buFont typeface="Arial" panose="020B0604020202020204" pitchFamily="34" charset="0"/>
              <a:buChar char="•"/>
            </a:pPr>
            <a:r>
              <a:rPr lang="en-US" i="0" dirty="0">
                <a:solidFill>
                  <a:srgbClr val="4B748B"/>
                </a:solidFill>
                <a:effectLst/>
                <a:latin typeface="Aptos Display" panose="020B0004020202020204" pitchFamily="34" charset="0"/>
              </a:rPr>
              <a:t>Of the three patients with a skull base fracture and CN III palsy, none had a complete recovery. In contrast, all four patients with a CN III palsy and a CT abnormality other than a skull base fracture completely recovered from the deficit (p=0.029) (</a:t>
            </a:r>
            <a:r>
              <a:rPr lang="en-US" i="0" dirty="0" err="1">
                <a:solidFill>
                  <a:srgbClr val="4B748B"/>
                </a:solidFill>
                <a:effectLst/>
                <a:latin typeface="Aptos Display" panose="020B0004020202020204" pitchFamily="34" charset="0"/>
              </a:rPr>
              <a:t>Coello</a:t>
            </a:r>
            <a:r>
              <a:rPr lang="en-US" i="0" dirty="0">
                <a:solidFill>
                  <a:srgbClr val="4B748B"/>
                </a:solidFill>
                <a:effectLst/>
                <a:latin typeface="Aptos Display" panose="020B0004020202020204" pitchFamily="34" charset="0"/>
              </a:rPr>
              <a:t> et al, 2010).</a:t>
            </a:r>
          </a:p>
        </p:txBody>
      </p:sp>
      <p:sp>
        <p:nvSpPr>
          <p:cNvPr id="8" name="Slide Number Placeholder 5"/>
          <p:cNvSpPr>
            <a:spLocks noGrp="1"/>
          </p:cNvSpPr>
          <p:nvPr>
            <p:ph type="sldNum" sz="quarter" idx="12"/>
          </p:nvPr>
        </p:nvSpPr>
        <p:spPr>
          <a:xfrm>
            <a:off x="8610600" y="6356350"/>
            <a:ext cx="27432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A98BA1CD-11D1-964E-9C6C-30D398237FBB}" type="slidenum">
              <a:rPr kumimoji="0" lang="en-US" altLang="en-US" sz="1400" b="0" smtClean="0">
                <a:solidFill>
                  <a:schemeClr val="tx2"/>
                </a:solidFill>
                <a:latin typeface="Arial Black" panose="020B0A04020102020204" pitchFamily="34" charset="0"/>
              </a:rPr>
              <a:t>21</a:t>
            </a:fld>
            <a:endParaRPr kumimoji="0" lang="en-US" altLang="en-US" sz="1400" b="0" dirty="0">
              <a:solidFill>
                <a:schemeClr val="tx2"/>
              </a:solidFill>
              <a:latin typeface="Arial Black" panose="020B0A04020102020204" pitchFamily="34" charset="0"/>
            </a:endParaRPr>
          </a:p>
        </p:txBody>
      </p:sp>
      <p:pic>
        <p:nvPicPr>
          <p:cNvPr id="6" name="Audio 5">
            <a:extLst>
              <a:ext uri="{FF2B5EF4-FFF2-40B4-BE49-F238E27FC236}">
                <a16:creationId xmlns:a16="http://schemas.microsoft.com/office/drawing/2014/main" id="{53F480C6-CAC9-15DC-EB8C-6B020D9F458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226800" y="5892800"/>
            <a:ext cx="812800" cy="812800"/>
          </a:xfrm>
          <a:prstGeom prst="rect">
            <a:avLst/>
          </a:prstGeom>
        </p:spPr>
      </p:pic>
    </p:spTree>
    <p:custDataLst>
      <p:tags r:id="rId1"/>
    </p:custDataLst>
    <p:extLst>
      <p:ext uri="{BB962C8B-B14F-4D97-AF65-F5344CB8AC3E}">
        <p14:creationId xmlns:p14="http://schemas.microsoft.com/office/powerpoint/2010/main" val="2583361280"/>
      </p:ext>
    </p:extLst>
  </p:cSld>
  <p:clrMapOvr>
    <a:masterClrMapping/>
  </p:clrMapOvr>
  <mc:AlternateContent xmlns:mc="http://schemas.openxmlformats.org/markup-compatibility/2006" xmlns:p14="http://schemas.microsoft.com/office/powerpoint/2010/main">
    <mc:Choice Requires="p14">
      <p:transition spd="slow" p14:dur="2000" advTm="15319"/>
    </mc:Choice>
    <mc:Fallback xmlns="">
      <p:transition spd="slow" advTm="153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1049A-C0DA-C419-AA15-F78957365465}"/>
              </a:ext>
            </a:extLst>
          </p:cNvPr>
          <p:cNvSpPr>
            <a:spLocks noGrp="1"/>
          </p:cNvSpPr>
          <p:nvPr>
            <p:ph type="title"/>
          </p:nvPr>
        </p:nvSpPr>
        <p:spPr/>
        <p:txBody>
          <a:bodyPr>
            <a:normAutofit/>
          </a:bodyPr>
          <a:lstStyle/>
          <a:p>
            <a:pPr algn="ctr"/>
            <a:r>
              <a:rPr lang="en-US" dirty="0">
                <a:solidFill>
                  <a:srgbClr val="4B748B"/>
                </a:solidFill>
              </a:rPr>
              <a:t>Additional Teaching Point</a:t>
            </a:r>
          </a:p>
        </p:txBody>
      </p:sp>
      <p:sp>
        <p:nvSpPr>
          <p:cNvPr id="3" name="Content Placeholder 2">
            <a:extLst>
              <a:ext uri="{FF2B5EF4-FFF2-40B4-BE49-F238E27FC236}">
                <a16:creationId xmlns:a16="http://schemas.microsoft.com/office/drawing/2014/main" id="{97C87977-7DE1-2F0F-40D2-50829B2760F2}"/>
              </a:ext>
            </a:extLst>
          </p:cNvPr>
          <p:cNvSpPr>
            <a:spLocks noGrp="1"/>
          </p:cNvSpPr>
          <p:nvPr>
            <p:ph idx="1"/>
          </p:nvPr>
        </p:nvSpPr>
        <p:spPr/>
        <p:txBody>
          <a:bodyPr/>
          <a:lstStyle/>
          <a:p>
            <a:r>
              <a:rPr lang="en-US" dirty="0">
                <a:solidFill>
                  <a:srgbClr val="4B748B"/>
                </a:solidFill>
              </a:rPr>
              <a:t>For cases of CN III palsy (or other cranial nerves) caused by mild head trauma, always check imaging (i.e. CT angiography) for aneurysms or masses.</a:t>
            </a:r>
          </a:p>
          <a:p>
            <a:r>
              <a:rPr lang="en-US" dirty="0">
                <a:solidFill>
                  <a:srgbClr val="4B748B"/>
                </a:solidFill>
              </a:rPr>
              <a:t>While possible for CN III palsy to occur just due to mild head trauma, it is considered a rare event</a:t>
            </a:r>
          </a:p>
        </p:txBody>
      </p:sp>
      <p:pic>
        <p:nvPicPr>
          <p:cNvPr id="10" name="Audio 9">
            <a:extLst>
              <a:ext uri="{FF2B5EF4-FFF2-40B4-BE49-F238E27FC236}">
                <a16:creationId xmlns:a16="http://schemas.microsoft.com/office/drawing/2014/main" id="{B5B7D771-7574-362C-6BA6-C3D5E939633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2279889"/>
      </p:ext>
    </p:extLst>
  </p:cSld>
  <p:clrMapOvr>
    <a:masterClrMapping/>
  </p:clrMapOvr>
  <mc:AlternateContent xmlns:mc="http://schemas.openxmlformats.org/markup-compatibility/2006" xmlns:p14="http://schemas.microsoft.com/office/powerpoint/2010/main">
    <mc:Choice Requires="p14">
      <p:transition spd="slow" p14:dur="2000" advTm="32127"/>
    </mc:Choice>
    <mc:Fallback xmlns="">
      <p:transition spd="slow" advTm="321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C826-668D-1777-7953-BBA92D3CB5DB}"/>
              </a:ext>
            </a:extLst>
          </p:cNvPr>
          <p:cNvSpPr>
            <a:spLocks noGrp="1"/>
          </p:cNvSpPr>
          <p:nvPr>
            <p:ph type="title"/>
          </p:nvPr>
        </p:nvSpPr>
        <p:spPr>
          <a:xfrm>
            <a:off x="838200" y="-174520"/>
            <a:ext cx="10515600" cy="1325563"/>
          </a:xfrm>
        </p:spPr>
        <p:txBody>
          <a:bodyPr/>
          <a:lstStyle/>
          <a:p>
            <a:pPr algn="ctr"/>
            <a:r>
              <a:rPr lang="en-US" dirty="0">
                <a:solidFill>
                  <a:srgbClr val="4B748B"/>
                </a:solidFill>
              </a:rPr>
              <a:t>Summary</a:t>
            </a:r>
          </a:p>
        </p:txBody>
      </p:sp>
      <p:sp>
        <p:nvSpPr>
          <p:cNvPr id="3" name="Content Placeholder 2">
            <a:extLst>
              <a:ext uri="{FF2B5EF4-FFF2-40B4-BE49-F238E27FC236}">
                <a16:creationId xmlns:a16="http://schemas.microsoft.com/office/drawing/2014/main" id="{FA87281D-A97D-5241-7362-7C297C0E0BDA}"/>
              </a:ext>
            </a:extLst>
          </p:cNvPr>
          <p:cNvSpPr>
            <a:spLocks noGrp="1"/>
          </p:cNvSpPr>
          <p:nvPr>
            <p:ph idx="1"/>
          </p:nvPr>
        </p:nvSpPr>
        <p:spPr>
          <a:xfrm>
            <a:off x="951222" y="1151043"/>
            <a:ext cx="10651165" cy="4725102"/>
          </a:xfrm>
        </p:spPr>
        <p:txBody>
          <a:bodyPr>
            <a:normAutofit lnSpcReduction="10000"/>
          </a:bodyPr>
          <a:lstStyle/>
          <a:p>
            <a:r>
              <a:rPr lang="en-US" dirty="0">
                <a:solidFill>
                  <a:srgbClr val="4B748B"/>
                </a:solidFill>
              </a:rPr>
              <a:t>For isolated CN III palsy, trauma is a common etiology with the highest rate of recovery</a:t>
            </a:r>
          </a:p>
          <a:p>
            <a:r>
              <a:rPr lang="en-US" dirty="0">
                <a:solidFill>
                  <a:srgbClr val="4B748B"/>
                </a:solidFill>
              </a:rPr>
              <a:t>Findings include internal ophthalmoplegia (loss of accommodation, mydriasis) and external ophthalmoplegia (diplopia, ptosis, reduced eye movement)</a:t>
            </a:r>
          </a:p>
          <a:p>
            <a:r>
              <a:rPr lang="en-US" dirty="0">
                <a:solidFill>
                  <a:srgbClr val="4B748B"/>
                </a:solidFill>
              </a:rPr>
              <a:t>Internal ophthalmoplegia have higher rates of recovery compared to external ophthalmoplegia</a:t>
            </a:r>
          </a:p>
          <a:p>
            <a:r>
              <a:rPr lang="en-US" dirty="0">
                <a:solidFill>
                  <a:srgbClr val="4B748B"/>
                </a:solidFill>
              </a:rPr>
              <a:t>Order imaging to ensure absence of aneurysm or mass, especially in cases of mild head injury</a:t>
            </a:r>
          </a:p>
          <a:p>
            <a:r>
              <a:rPr lang="en-US" dirty="0">
                <a:solidFill>
                  <a:srgbClr val="4B748B"/>
                </a:solidFill>
              </a:rPr>
              <a:t>Initial deviation angle is the only factor associated with recovery, while skull base fractures have a poor prognosis</a:t>
            </a:r>
          </a:p>
        </p:txBody>
      </p:sp>
      <p:pic>
        <p:nvPicPr>
          <p:cNvPr id="6" name="Audio 5">
            <a:extLst>
              <a:ext uri="{FF2B5EF4-FFF2-40B4-BE49-F238E27FC236}">
                <a16:creationId xmlns:a16="http://schemas.microsoft.com/office/drawing/2014/main" id="{218D844B-8B13-F541-4D84-7151D8B5873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503914791"/>
      </p:ext>
    </p:extLst>
  </p:cSld>
  <p:clrMapOvr>
    <a:masterClrMapping/>
  </p:clrMapOvr>
  <mc:AlternateContent xmlns:mc="http://schemas.openxmlformats.org/markup-compatibility/2006" xmlns:p14="http://schemas.microsoft.com/office/powerpoint/2010/main">
    <mc:Choice Requires="p14">
      <p:transition spd="slow" p14:dur="2000" advTm="9164"/>
    </mc:Choice>
    <mc:Fallback xmlns="">
      <p:transition spd="slow" advTm="91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C826-668D-1777-7953-BBA92D3CB5DB}"/>
              </a:ext>
            </a:extLst>
          </p:cNvPr>
          <p:cNvSpPr>
            <a:spLocks noGrp="1"/>
          </p:cNvSpPr>
          <p:nvPr>
            <p:ph type="title"/>
          </p:nvPr>
        </p:nvSpPr>
        <p:spPr>
          <a:xfrm>
            <a:off x="838200" y="-110527"/>
            <a:ext cx="10515600" cy="1325563"/>
          </a:xfrm>
        </p:spPr>
        <p:txBody>
          <a:bodyPr/>
          <a:lstStyle/>
          <a:p>
            <a:pPr algn="ctr"/>
            <a:r>
              <a:rPr lang="en-US" dirty="0">
                <a:solidFill>
                  <a:srgbClr val="4B748B"/>
                </a:solidFill>
              </a:rPr>
              <a:t>References</a:t>
            </a:r>
          </a:p>
        </p:txBody>
      </p:sp>
      <p:sp>
        <p:nvSpPr>
          <p:cNvPr id="3" name="Content Placeholder 2">
            <a:extLst>
              <a:ext uri="{FF2B5EF4-FFF2-40B4-BE49-F238E27FC236}">
                <a16:creationId xmlns:a16="http://schemas.microsoft.com/office/drawing/2014/main" id="{FA87281D-A97D-5241-7362-7C297C0E0BDA}"/>
              </a:ext>
            </a:extLst>
          </p:cNvPr>
          <p:cNvSpPr>
            <a:spLocks noGrp="1"/>
          </p:cNvSpPr>
          <p:nvPr>
            <p:ph idx="1"/>
          </p:nvPr>
        </p:nvSpPr>
        <p:spPr>
          <a:xfrm>
            <a:off x="216811" y="746449"/>
            <a:ext cx="11758377" cy="5424667"/>
          </a:xfrm>
        </p:spPr>
        <p:txBody>
          <a:bodyPr>
            <a:noAutofit/>
          </a:bodyPr>
          <a:lstStyle/>
          <a:p>
            <a:pPr marL="457200" indent="-457200" rtl="0">
              <a:lnSpc>
                <a:spcPct val="170000"/>
              </a:lnSpc>
              <a:spcBef>
                <a:spcPts val="110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3"/>
              </a:rPr>
              <a:t>Akagi, Tadamichi, Kazuaki Miyamoto, Satoshi Kashii, and Nagahisa Yoshimura. 2008. “Cause and Prognosis of Neurologically Isolated Third, Fourth, or Sixth Cranial Nerve Dysfunction in Cases of Oculomotor Palsy.” </a:t>
            </a:r>
            <a:r>
              <a:rPr lang="en-US" sz="700" b="0" i="1" u="none" strike="noStrike" dirty="0">
                <a:solidFill>
                  <a:srgbClr val="000000"/>
                </a:solidFill>
                <a:effectLst/>
                <a:latin typeface="Arial" panose="020B0604020202020204" pitchFamily="34" charset="0"/>
                <a:hlinkClick r:id="rId3"/>
              </a:rPr>
              <a:t>Japanese Journal of Ophthalmology</a:t>
            </a:r>
            <a:r>
              <a:rPr lang="en-US" sz="700" b="0" i="0" u="none" strike="noStrike" dirty="0">
                <a:solidFill>
                  <a:srgbClr val="000000"/>
                </a:solidFill>
                <a:effectLst/>
                <a:latin typeface="Arial" panose="020B0604020202020204" pitchFamily="34" charset="0"/>
                <a:hlinkClick r:id="rId3"/>
              </a:rPr>
              <a:t> 52 (1): 32–35.</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4"/>
              </a:rPr>
              <a:t>Chen, C-C, Y-M Pai, R-F Wang, T-L Wang, and C-F Chong. 2005. “Isolated Oculomotor Nerve Palsy from Minor Head Trauma.” </a:t>
            </a:r>
            <a:r>
              <a:rPr lang="en-US" sz="700" b="0" i="1" u="none" strike="noStrike" dirty="0">
                <a:solidFill>
                  <a:srgbClr val="000000"/>
                </a:solidFill>
                <a:effectLst/>
                <a:latin typeface="Arial" panose="020B0604020202020204" pitchFamily="34" charset="0"/>
                <a:hlinkClick r:id="rId4"/>
              </a:rPr>
              <a:t>British Journal of Sports Medicine</a:t>
            </a:r>
            <a:r>
              <a:rPr lang="en-US" sz="700" b="0" i="0" u="none" strike="noStrike" dirty="0">
                <a:solidFill>
                  <a:srgbClr val="000000"/>
                </a:solidFill>
                <a:effectLst/>
                <a:latin typeface="Arial" panose="020B0604020202020204" pitchFamily="34" charset="0"/>
                <a:hlinkClick r:id="rId4"/>
              </a:rPr>
              <a:t> 39 (8): e34.</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5"/>
              </a:rPr>
              <a:t>Chen, Chien-Tzung, Theresa Y. Wang, Pei-Kwei Tsay, Faye Huang, Jui-Pin Lai, and Yu-Ray Chen. 2010. “Traumatic Superior Orbital Fissure Syndrome: Assessment of Cranial Nerve Recovery in 33 Cases.” </a:t>
            </a:r>
            <a:r>
              <a:rPr lang="en-US" sz="700" b="0" i="1" u="none" strike="noStrike" dirty="0">
                <a:solidFill>
                  <a:srgbClr val="000000"/>
                </a:solidFill>
                <a:effectLst/>
                <a:latin typeface="Arial" panose="020B0604020202020204" pitchFamily="34" charset="0"/>
                <a:hlinkClick r:id="rId5"/>
              </a:rPr>
              <a:t>Plastic and Reconstructive Surgery</a:t>
            </a:r>
            <a:r>
              <a:rPr lang="en-US" sz="700" b="0" i="0" u="none" strike="noStrike" dirty="0">
                <a:solidFill>
                  <a:srgbClr val="000000"/>
                </a:solidFill>
                <a:effectLst/>
                <a:latin typeface="Arial" panose="020B0604020202020204" pitchFamily="34" charset="0"/>
                <a:hlinkClick r:id="rId5"/>
              </a:rPr>
              <a:t> 126 (1): 205–12.</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6"/>
              </a:rPr>
              <a:t>Coello, Alejandro Fernández, Andreu Gabarrós Canals, Juan Martino Gonzalez, and Juan José Acebes Martín. 2010. “Cranial Nerve Injury after Minor Head Trauma.” </a:t>
            </a:r>
            <a:r>
              <a:rPr lang="en-US" sz="700" b="0" i="1" u="none" strike="noStrike" dirty="0">
                <a:solidFill>
                  <a:srgbClr val="000000"/>
                </a:solidFill>
                <a:effectLst/>
                <a:latin typeface="Arial" panose="020B0604020202020204" pitchFamily="34" charset="0"/>
                <a:hlinkClick r:id="rId6"/>
              </a:rPr>
              <a:t>Journal of Neurosurgery</a:t>
            </a:r>
            <a:r>
              <a:rPr lang="en-US" sz="700" b="0" i="0" u="none" strike="noStrike" dirty="0">
                <a:solidFill>
                  <a:srgbClr val="000000"/>
                </a:solidFill>
                <a:effectLst/>
                <a:latin typeface="Arial" panose="020B0604020202020204" pitchFamily="34" charset="0"/>
                <a:hlinkClick r:id="rId6"/>
              </a:rPr>
              <a:t> 113 (3): 547–55.</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7"/>
              </a:rPr>
              <a:t>Cui, Victoria, and Timur Kouliev. 2016. “Isolated Oculomotor Nerve Palsy Resulting from Acute Traumatic Tentorial Subdural Hematoma.” </a:t>
            </a:r>
            <a:r>
              <a:rPr lang="en-US" sz="700" b="0" i="1" u="none" strike="noStrike" dirty="0">
                <a:solidFill>
                  <a:srgbClr val="000000"/>
                </a:solidFill>
                <a:effectLst/>
                <a:latin typeface="Arial" panose="020B0604020202020204" pitchFamily="34" charset="0"/>
                <a:hlinkClick r:id="rId7"/>
              </a:rPr>
              <a:t>Open Access Emergency Medicine: OAEM</a:t>
            </a:r>
            <a:r>
              <a:rPr lang="en-US" sz="700" b="0" i="0" u="none" strike="noStrike" dirty="0">
                <a:solidFill>
                  <a:srgbClr val="000000"/>
                </a:solidFill>
                <a:effectLst/>
                <a:latin typeface="Arial" panose="020B0604020202020204" pitchFamily="34" charset="0"/>
                <a:hlinkClick r:id="rId7"/>
              </a:rPr>
              <a:t> 8 (October): 97–101.</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8"/>
              </a:rPr>
              <a:t>Dhaliwal, Avninder, Adrienne L. West, Jonathan D. Trobe, and David C. Musch. 2006. “Third, Fourth, and Sixth Cranial Nerve Palsies Following Closed Head Injury.” </a:t>
            </a:r>
            <a:r>
              <a:rPr lang="en-US" sz="700" b="0" i="1" u="none" strike="noStrike" dirty="0">
                <a:solidFill>
                  <a:srgbClr val="000000"/>
                </a:solidFill>
                <a:effectLst/>
                <a:latin typeface="Arial" panose="020B0604020202020204" pitchFamily="34" charset="0"/>
                <a:hlinkClick r:id="rId8"/>
              </a:rPr>
              <a:t>Journal of Neuro-Ophthalmology: The Official Journal of the North American Neuro-Ophthalmology Society</a:t>
            </a:r>
            <a:r>
              <a:rPr lang="en-US" sz="700" b="0" i="0" u="none" strike="noStrike" dirty="0">
                <a:solidFill>
                  <a:srgbClr val="000000"/>
                </a:solidFill>
                <a:effectLst/>
                <a:latin typeface="Arial" panose="020B0604020202020204" pitchFamily="34" charset="0"/>
                <a:hlinkClick r:id="rId8"/>
              </a:rPr>
              <a:t> 26 (1): 4–10.</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9"/>
              </a:rPr>
              <a:t>Elston, J. S. 1984. “Traumatic Third Nerve Palsy.” </a:t>
            </a:r>
            <a:r>
              <a:rPr lang="en-US" sz="700" b="0" i="1" u="none" strike="noStrike" dirty="0">
                <a:solidFill>
                  <a:srgbClr val="000000"/>
                </a:solidFill>
                <a:effectLst/>
                <a:latin typeface="Arial" panose="020B0604020202020204" pitchFamily="34" charset="0"/>
                <a:hlinkClick r:id="rId9"/>
              </a:rPr>
              <a:t>The British Journal of Ophthalmology</a:t>
            </a:r>
            <a:r>
              <a:rPr lang="en-US" sz="700" b="0" i="0" u="none" strike="noStrike" dirty="0">
                <a:solidFill>
                  <a:srgbClr val="000000"/>
                </a:solidFill>
                <a:effectLst/>
                <a:latin typeface="Arial" panose="020B0604020202020204" pitchFamily="34" charset="0"/>
                <a:hlinkClick r:id="rId9"/>
              </a:rPr>
              <a:t> 68 (8): 538–43.</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0"/>
              </a:rPr>
              <a:t>Erenler, Ali Kemal, Anıl Yalçın, and Ahmet Baydin. 2015. “Isolated Unilateral Oculomotor Nerve Palsy due to Head Trauma.” </a:t>
            </a:r>
            <a:r>
              <a:rPr lang="en-US" sz="700" b="0" i="1" u="none" strike="noStrike" dirty="0">
                <a:solidFill>
                  <a:srgbClr val="000000"/>
                </a:solidFill>
                <a:effectLst/>
                <a:latin typeface="Arial" panose="020B0604020202020204" pitchFamily="34" charset="0"/>
                <a:hlinkClick r:id="rId10"/>
              </a:rPr>
              <a:t>Asian Journal of Neurosurgery</a:t>
            </a:r>
            <a:r>
              <a:rPr lang="en-US" sz="700" b="0" i="0" u="none" strike="noStrike" dirty="0">
                <a:solidFill>
                  <a:srgbClr val="000000"/>
                </a:solidFill>
                <a:effectLst/>
                <a:latin typeface="Arial" panose="020B0604020202020204" pitchFamily="34" charset="0"/>
                <a:hlinkClick r:id="rId10"/>
              </a:rPr>
              <a:t> 10 (3): 265–67.</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1"/>
              </a:rPr>
              <a:t>Fang, Chengbo, Jacqueline A. Leavitt, David O. Hodge, Jonathan M. Holmes, Brian G. Mohney, and John J. Chen. 2017. “Incidence and Etiologies of Acquired Third Nerve Palsy Using a Population-Based Method.” </a:t>
            </a:r>
            <a:r>
              <a:rPr lang="en-US" sz="700" b="0" i="1" u="none" strike="noStrike" dirty="0">
                <a:solidFill>
                  <a:srgbClr val="000000"/>
                </a:solidFill>
                <a:effectLst/>
                <a:latin typeface="Arial" panose="020B0604020202020204" pitchFamily="34" charset="0"/>
                <a:hlinkClick r:id="rId11"/>
              </a:rPr>
              <a:t>JAMA Ophthalmology</a:t>
            </a:r>
            <a:r>
              <a:rPr lang="en-US" sz="700" b="0" i="0" u="none" strike="noStrike" dirty="0">
                <a:solidFill>
                  <a:srgbClr val="000000"/>
                </a:solidFill>
                <a:effectLst/>
                <a:latin typeface="Arial" panose="020B0604020202020204" pitchFamily="34" charset="0"/>
                <a:hlinkClick r:id="rId11"/>
              </a:rPr>
              <a:t> 135 (1): 23–28.</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2"/>
              </a:rPr>
              <a:t>Gupta, Praveen Kumar, Mohammad Arif, Likhita Shaik, Romil Singh, and Kaushal Shah. 2020. “Solitary Sign of Third Nerve Palsy in a Conscious Patient With Epidural Hemorrhage.” </a:t>
            </a:r>
            <a:r>
              <a:rPr lang="en-US" sz="700" b="0" i="1" u="none" strike="noStrike" dirty="0">
                <a:solidFill>
                  <a:srgbClr val="000000"/>
                </a:solidFill>
                <a:effectLst/>
                <a:latin typeface="Arial" panose="020B0604020202020204" pitchFamily="34" charset="0"/>
                <a:hlinkClick r:id="rId12"/>
              </a:rPr>
              <a:t>Cureus</a:t>
            </a:r>
            <a:r>
              <a:rPr lang="en-US" sz="700" b="0" i="0" u="none" strike="noStrike" dirty="0">
                <a:solidFill>
                  <a:srgbClr val="000000"/>
                </a:solidFill>
                <a:effectLst/>
                <a:latin typeface="Arial" panose="020B0604020202020204" pitchFamily="34" charset="0"/>
                <a:hlinkClick r:id="rId12"/>
              </a:rPr>
              <a:t> 12 (8): e10003.</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3"/>
              </a:rPr>
              <a:t>Kaido, Takanobu, Yoshihiro Tanaka, Yukihide Kanemoto, Yoshiaki Katsuragi, and Hisakazu Okura. 2006. “Traumatic Oculomotor Nerve Palsy.” </a:t>
            </a:r>
            <a:r>
              <a:rPr lang="en-US" sz="700" b="0" i="1" u="none" strike="noStrike" dirty="0">
                <a:solidFill>
                  <a:srgbClr val="000000"/>
                </a:solidFill>
                <a:effectLst/>
                <a:latin typeface="Arial" panose="020B0604020202020204" pitchFamily="34" charset="0"/>
                <a:hlinkClick r:id="rId13"/>
              </a:rPr>
              <a:t>Journal of Clinical Neuroscience: Official Journal of the Neurosurgical Society of Australasia</a:t>
            </a:r>
            <a:r>
              <a:rPr lang="en-US" sz="700" b="0" i="0" u="none" strike="noStrike" dirty="0">
                <a:solidFill>
                  <a:srgbClr val="000000"/>
                </a:solidFill>
                <a:effectLst/>
                <a:latin typeface="Arial" panose="020B0604020202020204" pitchFamily="34" charset="0"/>
                <a:hlinkClick r:id="rId13"/>
              </a:rPr>
              <a:t> 13 (8): 852–55.</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4"/>
              </a:rPr>
              <a:t>Keane, James R. 2010. “Third Nerve Palsy: Analysis of 1400 Personally-Examined Inpatients.” </a:t>
            </a:r>
            <a:r>
              <a:rPr lang="en-US" sz="700" b="0" i="1" u="none" strike="noStrike" dirty="0">
                <a:solidFill>
                  <a:srgbClr val="000000"/>
                </a:solidFill>
                <a:effectLst/>
                <a:latin typeface="Arial" panose="020B0604020202020204" pitchFamily="34" charset="0"/>
                <a:hlinkClick r:id="rId14"/>
              </a:rPr>
              <a:t>The Canadian Journal of Neurological Sciences. Le Journal Canadien Des Sciences Neurologiques</a:t>
            </a:r>
            <a:r>
              <a:rPr lang="en-US" sz="700" b="0" i="0" u="none" strike="noStrike" dirty="0">
                <a:solidFill>
                  <a:srgbClr val="000000"/>
                </a:solidFill>
                <a:effectLst/>
                <a:latin typeface="Arial" panose="020B0604020202020204" pitchFamily="34" charset="0"/>
                <a:hlinkClick r:id="rId14"/>
              </a:rPr>
              <a:t> 37 (5): 662–70.</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5"/>
              </a:rPr>
              <a:t>Kim, Taeyeon, Kiyeun Nam, and Bum Sun Kwon. 2020. “Isolated Oculomotor Nerve Palsy in Mild Traumatic Brain Injury.” </a:t>
            </a:r>
            <a:r>
              <a:rPr lang="en-US" sz="700" b="0" i="1" u="none" strike="noStrike" dirty="0">
                <a:solidFill>
                  <a:srgbClr val="000000"/>
                </a:solidFill>
                <a:effectLst/>
                <a:latin typeface="Arial" panose="020B0604020202020204" pitchFamily="34" charset="0"/>
                <a:hlinkClick r:id="rId15"/>
              </a:rPr>
              <a:t>American Journal of Physical Medicine &amp; Rehabilitation / Association of Academic Physiatrists</a:t>
            </a:r>
            <a:r>
              <a:rPr lang="en-US" sz="700" b="0" i="0" u="none" strike="noStrike" dirty="0">
                <a:solidFill>
                  <a:srgbClr val="000000"/>
                </a:solidFill>
                <a:effectLst/>
                <a:latin typeface="Arial" panose="020B0604020202020204" pitchFamily="34" charset="0"/>
                <a:hlinkClick r:id="rId15"/>
              </a:rPr>
              <a:t> 99 (5): 430–35.</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6"/>
              </a:rPr>
              <a:t>Kuo, Lu-Ting, Abel Po-Hao Huang, Chi-Cheng Yang, Shao-Yu Tsai, Yong-Kwang Tu, and Sheng-Jean Huang. 2010. “Clinical Outcome of Mild Head Injury with Isolated Oculomotor Nerve Palsy.” </a:t>
            </a:r>
            <a:r>
              <a:rPr lang="en-US" sz="700" b="0" i="1" u="none" strike="noStrike" dirty="0">
                <a:solidFill>
                  <a:srgbClr val="000000"/>
                </a:solidFill>
                <a:effectLst/>
                <a:latin typeface="Arial" panose="020B0604020202020204" pitchFamily="34" charset="0"/>
                <a:hlinkClick r:id="rId16"/>
              </a:rPr>
              <a:t>Journal of Neurotrauma</a:t>
            </a:r>
            <a:r>
              <a:rPr lang="en-US" sz="700" b="0" i="0" u="none" strike="noStrike" dirty="0">
                <a:solidFill>
                  <a:srgbClr val="000000"/>
                </a:solidFill>
                <a:effectLst/>
                <a:latin typeface="Arial" panose="020B0604020202020204" pitchFamily="34" charset="0"/>
                <a:hlinkClick r:id="rId16"/>
              </a:rPr>
              <a:t> 27 (11): 1959–64.</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7"/>
              </a:rPr>
              <a:t>Levy, Richard L., Craig E. Geist, and Neil R. Miller. 2005. “Isolated Oculomotor Palsy Following Minor Head Trauma.” </a:t>
            </a:r>
            <a:r>
              <a:rPr lang="en-US" sz="700" b="0" i="1" u="none" strike="noStrike" dirty="0">
                <a:solidFill>
                  <a:srgbClr val="000000"/>
                </a:solidFill>
                <a:effectLst/>
                <a:latin typeface="Arial" panose="020B0604020202020204" pitchFamily="34" charset="0"/>
                <a:hlinkClick r:id="rId17"/>
              </a:rPr>
              <a:t>Neurology</a:t>
            </a:r>
            <a:r>
              <a:rPr lang="en-US" sz="700" b="0" i="0" u="none" strike="noStrike" dirty="0">
                <a:solidFill>
                  <a:srgbClr val="000000"/>
                </a:solidFill>
                <a:effectLst/>
                <a:latin typeface="Arial" panose="020B0604020202020204" pitchFamily="34" charset="0"/>
                <a:hlinkClick r:id="rId17"/>
              </a:rPr>
              <a:t> 65 (1): 169.</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8"/>
              </a:rPr>
              <a:t>Lin, Chao, Yan Dong, Liquan Lv, Mingkun Yu, and Lijun Hou. 2013. “Clinical Features and Functional Recovery of Traumatic Isolated Oculomotor Nerve Palsy in Mild Head Injury with Sphenoid Fracture.” </a:t>
            </a:r>
            <a:r>
              <a:rPr lang="en-US" sz="700" b="0" i="1" u="none" strike="noStrike" dirty="0">
                <a:solidFill>
                  <a:srgbClr val="000000"/>
                </a:solidFill>
                <a:effectLst/>
                <a:latin typeface="Arial" panose="020B0604020202020204" pitchFamily="34" charset="0"/>
                <a:hlinkClick r:id="rId18"/>
              </a:rPr>
              <a:t>Journal of Neurosurgery</a:t>
            </a:r>
            <a:r>
              <a:rPr lang="en-US" sz="700" b="0" i="0" u="none" strike="noStrike" dirty="0">
                <a:solidFill>
                  <a:srgbClr val="000000"/>
                </a:solidFill>
                <a:effectLst/>
                <a:latin typeface="Arial" panose="020B0604020202020204" pitchFamily="34" charset="0"/>
                <a:hlinkClick r:id="rId18"/>
              </a:rPr>
              <a:t> 118 (2): 364–69.</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19"/>
              </a:rPr>
              <a:t>Liu, Yo-Tsen, Yi-Chung Lee, and Hsiu-Chih Liu. 2004. “Isolated Oculomotor Nerve Palsy due to Head Injury.” </a:t>
            </a:r>
            <a:r>
              <a:rPr lang="en-US" sz="700" b="0" i="1" u="none" strike="noStrike" dirty="0">
                <a:solidFill>
                  <a:srgbClr val="000000"/>
                </a:solidFill>
                <a:effectLst/>
                <a:latin typeface="Arial" panose="020B0604020202020204" pitchFamily="34" charset="0"/>
                <a:hlinkClick r:id="rId19"/>
              </a:rPr>
              <a:t>Journal of the Chinese Medical Association: JCMA</a:t>
            </a:r>
            <a:r>
              <a:rPr lang="en-US" sz="700" b="0" i="0" u="none" strike="noStrike" dirty="0">
                <a:solidFill>
                  <a:srgbClr val="000000"/>
                </a:solidFill>
                <a:effectLst/>
                <a:latin typeface="Arial" panose="020B0604020202020204" pitchFamily="34" charset="0"/>
                <a:hlinkClick r:id="rId19"/>
              </a:rPr>
              <a:t> 67 (3): 149–51.</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0"/>
              </a:rPr>
              <a:t>Muthu, P., and P. Pritty. 2001. “Mild Head Injury with Isolated Third Nerve Palsy.” </a:t>
            </a:r>
            <a:r>
              <a:rPr lang="en-US" sz="700" b="0" i="1" u="none" strike="noStrike" dirty="0">
                <a:solidFill>
                  <a:srgbClr val="000000"/>
                </a:solidFill>
                <a:effectLst/>
                <a:latin typeface="Arial" panose="020B0604020202020204" pitchFamily="34" charset="0"/>
                <a:hlinkClick r:id="rId20"/>
              </a:rPr>
              <a:t>Emergency Medicine Journal: EMJ</a:t>
            </a:r>
            <a:r>
              <a:rPr lang="en-US" sz="700" b="0" i="0" u="none" strike="noStrike" dirty="0">
                <a:solidFill>
                  <a:srgbClr val="000000"/>
                </a:solidFill>
                <a:effectLst/>
                <a:latin typeface="Arial" panose="020B0604020202020204" pitchFamily="34" charset="0"/>
                <a:hlinkClick r:id="rId20"/>
              </a:rPr>
              <a:t> 18 (4): 310–11.</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1"/>
              </a:rPr>
              <a:t>Park, U-C, S-J Kim, J-M Hwang, and Y. S. Yu. 2008. “Clinical Features and Natural History of Acquired Third, Fourth, and Sixth Cranial Nerve Palsy.” </a:t>
            </a:r>
            <a:r>
              <a:rPr lang="en-US" sz="700" b="0" i="1" u="none" strike="noStrike" dirty="0">
                <a:solidFill>
                  <a:srgbClr val="000000"/>
                </a:solidFill>
                <a:effectLst/>
                <a:latin typeface="Arial" panose="020B0604020202020204" pitchFamily="34" charset="0"/>
                <a:hlinkClick r:id="rId21"/>
              </a:rPr>
              <a:t>Eye </a:t>
            </a:r>
            <a:r>
              <a:rPr lang="en-US" sz="700" b="0" i="0" u="none" strike="noStrike" dirty="0">
                <a:solidFill>
                  <a:srgbClr val="000000"/>
                </a:solidFill>
                <a:effectLst/>
                <a:latin typeface="Arial" panose="020B0604020202020204" pitchFamily="34" charset="0"/>
                <a:hlinkClick r:id="rId21"/>
              </a:rPr>
              <a:t> 22 (5): 691–96.</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2"/>
              </a:rPr>
              <a:t>Sartoretti, Thomas, Elisabeth Sartoretti, Christoph Binkert, David Czell, and Sabine Sartoretti-Schefer. 2017. “Intraneural Hemorrhage in Traumatic Oculomotor Nerve Palsy.” </a:t>
            </a:r>
            <a:r>
              <a:rPr lang="en-US" sz="700" b="0" i="1" u="none" strike="noStrike" dirty="0">
                <a:solidFill>
                  <a:srgbClr val="000000"/>
                </a:solidFill>
                <a:effectLst/>
                <a:latin typeface="Arial" panose="020B0604020202020204" pitchFamily="34" charset="0"/>
                <a:hlinkClick r:id="rId22"/>
              </a:rPr>
              <a:t>Radiology Case Reports</a:t>
            </a:r>
            <a:r>
              <a:rPr lang="en-US" sz="700" b="0" i="0" u="none" strike="noStrike" dirty="0">
                <a:solidFill>
                  <a:srgbClr val="000000"/>
                </a:solidFill>
                <a:effectLst/>
                <a:latin typeface="Arial" panose="020B0604020202020204" pitchFamily="34" charset="0"/>
                <a:hlinkClick r:id="rId22"/>
              </a:rPr>
              <a:t> 12 (1): 150–53.</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3"/>
              </a:rPr>
              <a:t>Takeuchi Satoru, Takasato Yoshio, Masaoka Hiroyuki, Hayakawa Takanori, Otani Naoki, Yoshino Yoshikazu, and Yatsushige Hiroshi. 2008. “Isolated traumatic oculomotor nerve palsy caused by minor head trauma.” </a:t>
            </a:r>
            <a:r>
              <a:rPr lang="en-US" sz="700" b="0" i="1" u="none" strike="noStrike" dirty="0">
                <a:solidFill>
                  <a:srgbClr val="000000"/>
                </a:solidFill>
                <a:effectLst/>
                <a:latin typeface="Arial" panose="020B0604020202020204" pitchFamily="34" charset="0"/>
                <a:hlinkClick r:id="rId23"/>
              </a:rPr>
              <a:t>Brain and nerve = Shinkei kenkyu no shinpo</a:t>
            </a:r>
            <a:r>
              <a:rPr lang="en-US" sz="700" b="0" i="0" u="none" strike="noStrike" dirty="0">
                <a:solidFill>
                  <a:srgbClr val="000000"/>
                </a:solidFill>
                <a:effectLst/>
                <a:latin typeface="Arial" panose="020B0604020202020204" pitchFamily="34" charset="0"/>
                <a:hlinkClick r:id="rId23"/>
              </a:rPr>
              <a:t> 60 (5): 555–58.</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4"/>
              </a:rPr>
              <a:t>Tamhankar, Madhura A., Valerie Biousse, Gui-Shuang Ying, Sashank Prasad, Prem S. Subramanian, Michael S. Lee, Eric Eggenberger, et al. 2013. “Isolated Third, Fourth, and Sixth Cranial Nerve Palsies from Presumed Microvascular versus Other Causes: A Prospective Study.” </a:t>
            </a:r>
            <a:r>
              <a:rPr lang="en-US" sz="700" b="0" i="1" u="none" strike="noStrike" dirty="0">
                <a:solidFill>
                  <a:srgbClr val="000000"/>
                </a:solidFill>
                <a:effectLst/>
                <a:latin typeface="Arial" panose="020B0604020202020204" pitchFamily="34" charset="0"/>
                <a:hlinkClick r:id="rId24"/>
              </a:rPr>
              <a:t>Ophthalmology</a:t>
            </a:r>
            <a:r>
              <a:rPr lang="en-US" sz="700" b="0" i="0" u="none" strike="noStrike" dirty="0">
                <a:solidFill>
                  <a:srgbClr val="000000"/>
                </a:solidFill>
                <a:effectLst/>
                <a:latin typeface="Arial" panose="020B0604020202020204" pitchFamily="34" charset="0"/>
                <a:hlinkClick r:id="rId24"/>
              </a:rPr>
              <a:t> 120 (11): 2264–69.</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5"/>
              </a:rPr>
              <a:t>Uberti, Micaela, Shumaila Hasan, David Holmes, Mario Ganau, and Chris Uff. 2021. “Clinical Significance of Isolated Third Cranial Nerve Palsy in Traumatic Brain Injury: A Detailed Description of Four Different Mechanisms of Injury through the Analysis of Our Case Series and Review of the Literature.” </a:t>
            </a:r>
            <a:r>
              <a:rPr lang="en-US" sz="700" b="0" i="1" u="none" strike="noStrike" dirty="0">
                <a:solidFill>
                  <a:srgbClr val="000000"/>
                </a:solidFill>
                <a:effectLst/>
                <a:latin typeface="Arial" panose="020B0604020202020204" pitchFamily="34" charset="0"/>
                <a:hlinkClick r:id="rId25"/>
              </a:rPr>
              <a:t>Emergency Medicine International</a:t>
            </a:r>
            <a:r>
              <a:rPr lang="en-US" sz="700" b="0" i="0" u="none" strike="noStrike" dirty="0">
                <a:solidFill>
                  <a:srgbClr val="000000"/>
                </a:solidFill>
                <a:effectLst/>
                <a:latin typeface="Arial" panose="020B0604020202020204" pitchFamily="34" charset="0"/>
                <a:hlinkClick r:id="rId25"/>
              </a:rPr>
              <a:t> 2021 (April): 5550371.</a:t>
            </a:r>
            <a:endParaRPr lang="en-US" sz="700" b="0" dirty="0">
              <a:effectLst/>
            </a:endParaRPr>
          </a:p>
          <a:p>
            <a:pPr marL="457200" indent="-457200" rtl="0">
              <a:lnSpc>
                <a:spcPct val="170000"/>
              </a:lnSpc>
              <a:spcBef>
                <a:spcPts val="0"/>
              </a:spcBef>
              <a:spcAft>
                <a:spcPts val="0"/>
              </a:spcAft>
              <a:buFont typeface="+mj-lt"/>
              <a:buAutoNum type="arabicPeriod"/>
            </a:pPr>
            <a:r>
              <a:rPr lang="en-US" sz="700" b="0" i="0" u="none" strike="noStrike" dirty="0">
                <a:solidFill>
                  <a:srgbClr val="000000"/>
                </a:solidFill>
                <a:effectLst/>
                <a:latin typeface="Arial" panose="020B0604020202020204" pitchFamily="34" charset="0"/>
                <a:hlinkClick r:id="rId26"/>
              </a:rPr>
              <a:t>Volker, Joseph H. 2018. “Oculomotor Nerve.” Earth’s Lab. August 8, 2018. </a:t>
            </a:r>
            <a:r>
              <a:rPr lang="en-US" sz="700" b="0" i="0" u="none" strike="noStrike" dirty="0">
                <a:solidFill>
                  <a:srgbClr val="000000"/>
                </a:solidFill>
                <a:effectLst/>
                <a:latin typeface="Arial" panose="020B0604020202020204" pitchFamily="34" charset="0"/>
                <a:hlinkClick r:id="rId27"/>
              </a:rPr>
              <a:t>https://www.earthslab.com/anatomy/oculomotor-nerve/</a:t>
            </a:r>
            <a:r>
              <a:rPr lang="en-US" sz="700" b="0" i="0" u="none" strike="noStrike" dirty="0">
                <a:solidFill>
                  <a:srgbClr val="000000"/>
                </a:solidFill>
                <a:effectLst/>
                <a:latin typeface="Arial" panose="020B0604020202020204" pitchFamily="34" charset="0"/>
                <a:hlinkClick r:id="rId26"/>
              </a:rPr>
              <a:t>.</a:t>
            </a:r>
            <a:endParaRPr lang="en-US" sz="700" b="0" dirty="0">
              <a:effectLst/>
            </a:endParaRPr>
          </a:p>
          <a:p>
            <a:pPr marL="457200" indent="-457200" rtl="0">
              <a:lnSpc>
                <a:spcPct val="170000"/>
              </a:lnSpc>
              <a:spcBef>
                <a:spcPts val="0"/>
              </a:spcBef>
              <a:spcAft>
                <a:spcPts val="1100"/>
              </a:spcAft>
              <a:buFont typeface="+mj-lt"/>
              <a:buAutoNum type="arabicPeriod"/>
            </a:pPr>
            <a:r>
              <a:rPr lang="en-US" sz="700" b="0" i="0" u="none" strike="noStrike" dirty="0">
                <a:solidFill>
                  <a:srgbClr val="000000"/>
                </a:solidFill>
                <a:effectLst/>
                <a:latin typeface="Arial" panose="020B0604020202020204" pitchFamily="34" charset="0"/>
                <a:hlinkClick r:id="rId28"/>
              </a:rPr>
              <a:t>Wang, Anqi, Mian Wang, Yanqiao Wu, Yifan Zhao, Zhimin Wang, and Likui Shen. 2022. “Traumatic Oculomotor Nerve Palsy Treated with Transnasal Endoscopic Decompression through the Optic Strut.” </a:t>
            </a:r>
            <a:r>
              <a:rPr lang="en-US" sz="700" b="0" i="1" u="none" strike="noStrike" dirty="0">
                <a:solidFill>
                  <a:srgbClr val="000000"/>
                </a:solidFill>
                <a:effectLst/>
                <a:latin typeface="Arial" panose="020B0604020202020204" pitchFamily="34" charset="0"/>
                <a:hlinkClick r:id="rId28"/>
              </a:rPr>
              <a:t>Frontiers in Surgery</a:t>
            </a:r>
            <a:r>
              <a:rPr lang="en-US" sz="700" b="0" i="0" u="none" strike="noStrike" dirty="0">
                <a:solidFill>
                  <a:srgbClr val="000000"/>
                </a:solidFill>
                <a:effectLst/>
                <a:latin typeface="Arial" panose="020B0604020202020204" pitchFamily="34" charset="0"/>
                <a:hlinkClick r:id="rId28"/>
              </a:rPr>
              <a:t> 9: 1051354</a:t>
            </a:r>
            <a:br>
              <a:rPr lang="en-US" sz="700" dirty="0"/>
            </a:br>
            <a:endParaRPr lang="en-US" sz="700" dirty="0">
              <a:solidFill>
                <a:srgbClr val="4B748B"/>
              </a:solidFill>
            </a:endParaRPr>
          </a:p>
        </p:txBody>
      </p:sp>
    </p:spTree>
    <p:extLst>
      <p:ext uri="{BB962C8B-B14F-4D97-AF65-F5344CB8AC3E}">
        <p14:creationId xmlns:p14="http://schemas.microsoft.com/office/powerpoint/2010/main" val="2450932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8"/>
</p:tagLst>
</file>

<file path=ppt/tags/tag2.xml><?xml version="1.0" encoding="utf-8"?>
<p:tagLst xmlns:a="http://schemas.openxmlformats.org/drawingml/2006/main" xmlns:r="http://schemas.openxmlformats.org/officeDocument/2006/relationships" xmlns:p="http://schemas.openxmlformats.org/presentationml/2006/main">
  <p:tag name="TIMING" val="|3.8"/>
</p:tagLst>
</file>

<file path=ppt/tags/tag3.xml><?xml version="1.0" encoding="utf-8"?>
<p:tagLst xmlns:a="http://schemas.openxmlformats.org/drawingml/2006/main" xmlns:r="http://schemas.openxmlformats.org/officeDocument/2006/relationships" xmlns:p="http://schemas.openxmlformats.org/presentationml/2006/main">
  <p:tag name="TIMING" val="|7.9"/>
</p:tagLst>
</file>

<file path=ppt/tags/tag4.xml><?xml version="1.0" encoding="utf-8"?>
<p:tagLst xmlns:a="http://schemas.openxmlformats.org/drawingml/2006/main" xmlns:r="http://schemas.openxmlformats.org/officeDocument/2006/relationships" xmlns:p="http://schemas.openxmlformats.org/presentationml/2006/main">
  <p:tag name="TIMING" val="|1.3"/>
</p:tagLst>
</file>

<file path=ppt/tags/tag5.xml><?xml version="1.0" encoding="utf-8"?>
<p:tagLst xmlns:a="http://schemas.openxmlformats.org/drawingml/2006/main" xmlns:r="http://schemas.openxmlformats.org/officeDocument/2006/relationships" xmlns:p="http://schemas.openxmlformats.org/presentationml/2006/main">
  <p:tag name="TIMING" val="|13.4"/>
</p:tagLst>
</file>

<file path=ppt/tags/tag6.xml><?xml version="1.0" encoding="utf-8"?>
<p:tagLst xmlns:a="http://schemas.openxmlformats.org/drawingml/2006/main" xmlns:r="http://schemas.openxmlformats.org/officeDocument/2006/relationships" xmlns:p="http://schemas.openxmlformats.org/presentationml/2006/main">
  <p:tag name="TIMING" val="|15.5|1.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950CF1F-2E04-4925-A954-01C9E11EB6E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2F5AF2-39A5-4F06-B2FF-A2EA519CE226}">
  <ds:schemaRefs>
    <ds:schemaRef ds:uri="http://schemas.microsoft.com/sharepoint/v3/contenttype/forms"/>
  </ds:schemaRefs>
</ds:datastoreItem>
</file>

<file path=customXml/itemProps3.xml><?xml version="1.0" encoding="utf-8"?>
<ds:datastoreItem xmlns:ds="http://schemas.openxmlformats.org/officeDocument/2006/customXml" ds:itemID="{59DEA766-1405-40B1-89B8-168562934412}">
  <ds:schemaRefs>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56016</TotalTime>
  <Words>3986</Words>
  <Application>Microsoft Office PowerPoint</Application>
  <PresentationFormat>Widescreen</PresentationFormat>
  <Paragraphs>267</Paragraphs>
  <Slides>24</Slides>
  <Notes>24</Notes>
  <HiddenSlides>0</HiddenSlides>
  <MMClips>24</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Anisocoria and Limited Eye Movements</vt:lpstr>
      <vt:lpstr>46-Year-Old Woman with Anisocoria and Limited Eye Movements</vt:lpstr>
      <vt:lpstr>46-Year-Old Woman with Anisocoria and Limited Eye Movements</vt:lpstr>
      <vt:lpstr>46-Year-Old Woman with Anisocoria and Limited Eye Movements</vt:lpstr>
      <vt:lpstr>PowerPoint Presentation</vt:lpstr>
      <vt:lpstr>PowerPoint Presentation</vt:lpstr>
      <vt:lpstr>PowerPoint Presentation</vt:lpstr>
      <vt:lpstr>PowerPoint Presentation</vt:lpstr>
      <vt:lpstr> Mechanisms of Injury</vt:lpstr>
      <vt:lpstr>Follow-Up Visit #1 (Video)</vt:lpstr>
      <vt:lpstr>Follow-Up Visit #1 (Images)</vt:lpstr>
      <vt:lpstr>Follow-Up Visit #1</vt:lpstr>
      <vt:lpstr>Follow-Up Visit #2</vt:lpstr>
      <vt:lpstr>Follow-Up Visit #3</vt:lpstr>
      <vt:lpstr>Strabismus Surgery</vt:lpstr>
      <vt:lpstr>Ptosis Surgery</vt:lpstr>
      <vt:lpstr>Factors Affecting Recovery</vt:lpstr>
      <vt:lpstr>Recovery of CN III Palsy in Trauma</vt:lpstr>
      <vt:lpstr>Rates of Symptom Improvement</vt:lpstr>
      <vt:lpstr>Deviation Angle Associated with Recovery</vt:lpstr>
      <vt:lpstr>Skull Base Fractures and Recovery</vt:lpstr>
      <vt:lpstr>Additional Teaching Point</vt:lpstr>
      <vt:lpstr>Summary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Gupta, Drew</cp:lastModifiedBy>
  <cp:revision>154</cp:revision>
  <dcterms:created xsi:type="dcterms:W3CDTF">2020-07-23T19:54:38Z</dcterms:created>
  <dcterms:modified xsi:type="dcterms:W3CDTF">2024-02-26T00:08:22Z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